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6"/>
  </p:notesMasterIdLst>
  <p:sldIdLst>
    <p:sldId id="409" r:id="rId2"/>
    <p:sldId id="683" r:id="rId3"/>
    <p:sldId id="257" r:id="rId4"/>
    <p:sldId id="640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60" r:id="rId15"/>
    <p:sldId id="685" r:id="rId16"/>
    <p:sldId id="686" r:id="rId17"/>
    <p:sldId id="687" r:id="rId18"/>
    <p:sldId id="691" r:id="rId19"/>
    <p:sldId id="689" r:id="rId20"/>
    <p:sldId id="690" r:id="rId21"/>
    <p:sldId id="692" r:id="rId22"/>
    <p:sldId id="693" r:id="rId23"/>
    <p:sldId id="634" r:id="rId24"/>
    <p:sldId id="694" r:id="rId25"/>
    <p:sldId id="695" r:id="rId26"/>
    <p:sldId id="696" r:id="rId27"/>
    <p:sldId id="697" r:id="rId28"/>
    <p:sldId id="698" r:id="rId29"/>
    <p:sldId id="635" r:id="rId30"/>
    <p:sldId id="661" r:id="rId31"/>
    <p:sldId id="641" r:id="rId32"/>
    <p:sldId id="642" r:id="rId33"/>
    <p:sldId id="662" r:id="rId34"/>
    <p:sldId id="663" r:id="rId35"/>
    <p:sldId id="664" r:id="rId36"/>
    <p:sldId id="681" r:id="rId37"/>
    <p:sldId id="682" r:id="rId38"/>
    <p:sldId id="666" r:id="rId39"/>
    <p:sldId id="665" r:id="rId40"/>
    <p:sldId id="667" r:id="rId41"/>
    <p:sldId id="668" r:id="rId42"/>
    <p:sldId id="669" r:id="rId43"/>
    <p:sldId id="636" r:id="rId44"/>
    <p:sldId id="643" r:id="rId45"/>
    <p:sldId id="644" r:id="rId46"/>
    <p:sldId id="637" r:id="rId47"/>
    <p:sldId id="670" r:id="rId48"/>
    <p:sldId id="645" r:id="rId49"/>
    <p:sldId id="646" r:id="rId50"/>
    <p:sldId id="671" r:id="rId51"/>
    <p:sldId id="638" r:id="rId52"/>
    <p:sldId id="647" r:id="rId53"/>
    <p:sldId id="648" r:id="rId54"/>
    <p:sldId id="672" r:id="rId55"/>
    <p:sldId id="675" r:id="rId56"/>
    <p:sldId id="674" r:id="rId57"/>
    <p:sldId id="673" r:id="rId58"/>
    <p:sldId id="677" r:id="rId59"/>
    <p:sldId id="680" r:id="rId60"/>
    <p:sldId id="679" r:id="rId61"/>
    <p:sldId id="678" r:id="rId62"/>
    <p:sldId id="287" r:id="rId63"/>
    <p:sldId id="284" r:id="rId64"/>
    <p:sldId id="288" r:id="rId6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240"/>
    <a:srgbClr val="009BAF"/>
    <a:srgbClr val="FCD4D9"/>
    <a:srgbClr val="FBBBC3"/>
    <a:srgbClr val="D85C90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886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8688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5017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9039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4091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Django – </a:t>
            </a:r>
            <a:r>
              <a:rPr lang="es-ES" sz="48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Session</a:t>
            </a:r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y Dependencias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Nicolás Ramírez Vélez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2024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01889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82733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55258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36901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Dependencias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17746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6369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9870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DIP</a:t>
            </a:r>
          </a:p>
        </p:txBody>
      </p:sp>
      <p:sp>
        <p:nvSpPr>
          <p:cNvPr id="2" name="Google Shape;48;p33">
            <a:extLst>
              <a:ext uri="{FF2B5EF4-FFF2-40B4-BE49-F238E27FC236}">
                <a16:creationId xmlns:a16="http://schemas.microsoft.com/office/drawing/2014/main" id="{17535712-1F0E-5038-0BB2-99205EF528FB}"/>
              </a:ext>
            </a:extLst>
          </p:cNvPr>
          <p:cNvSpPr/>
          <p:nvPr userDrawn="1"/>
        </p:nvSpPr>
        <p:spPr>
          <a:xfrm>
            <a:off x="-9526" y="545025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7;p33">
            <a:extLst>
              <a:ext uri="{FF2B5EF4-FFF2-40B4-BE49-F238E27FC236}">
                <a16:creationId xmlns:a16="http://schemas.microsoft.com/office/drawing/2014/main" id="{E9787814-560E-E404-CE87-EAD8B390DD02}"/>
              </a:ext>
            </a:extLst>
          </p:cNvPr>
          <p:cNvSpPr/>
          <p:nvPr userDrawn="1"/>
        </p:nvSpPr>
        <p:spPr>
          <a:xfrm>
            <a:off x="-9526" y="480037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50220C94-3197-055D-26A8-8CED2DF32776}"/>
              </a:ext>
            </a:extLst>
          </p:cNvPr>
          <p:cNvSpPr/>
          <p:nvPr userDrawn="1"/>
        </p:nvSpPr>
        <p:spPr>
          <a:xfrm>
            <a:off x="0" y="22024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18F5F8E0-76E6-3E78-3278-3302C63A7BEE}"/>
              </a:ext>
            </a:extLst>
          </p:cNvPr>
          <p:cNvSpPr/>
          <p:nvPr userDrawn="1"/>
        </p:nvSpPr>
        <p:spPr>
          <a:xfrm>
            <a:off x="0" y="301889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A721011B-7229-087E-87EE-DD89BFCCE0C7}"/>
              </a:ext>
            </a:extLst>
          </p:cNvPr>
          <p:cNvSpPr/>
          <p:nvPr userDrawn="1"/>
        </p:nvSpPr>
        <p:spPr>
          <a:xfrm>
            <a:off x="0" y="382733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A3B9CDA1-CAD1-29B4-242F-AB22083D28B0}"/>
              </a:ext>
            </a:extLst>
          </p:cNvPr>
          <p:cNvSpPr/>
          <p:nvPr userDrawn="1"/>
        </p:nvSpPr>
        <p:spPr>
          <a:xfrm>
            <a:off x="0" y="15525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60C5DE3B-7693-96CE-B9E8-F909D1EF6040}"/>
              </a:ext>
            </a:extLst>
          </p:cNvPr>
          <p:cNvSpPr/>
          <p:nvPr userDrawn="1"/>
        </p:nvSpPr>
        <p:spPr>
          <a:xfrm>
            <a:off x="0" y="236901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Dependencias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57C93744-0D57-235A-69E9-DAA0F74AD39B}"/>
              </a:ext>
            </a:extLst>
          </p:cNvPr>
          <p:cNvSpPr/>
          <p:nvPr userDrawn="1"/>
        </p:nvSpPr>
        <p:spPr>
          <a:xfrm>
            <a:off x="0" y="317746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4162870D-641F-EA33-B8D2-CB6E358035FD}"/>
              </a:ext>
            </a:extLst>
          </p:cNvPr>
          <p:cNvSpPr/>
          <p:nvPr userDrawn="1"/>
        </p:nvSpPr>
        <p:spPr>
          <a:xfrm>
            <a:off x="0" y="46369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982985D6-4FE8-2D79-79BF-D0C9A92D6D41}"/>
              </a:ext>
            </a:extLst>
          </p:cNvPr>
          <p:cNvSpPr/>
          <p:nvPr userDrawn="1"/>
        </p:nvSpPr>
        <p:spPr>
          <a:xfrm>
            <a:off x="0" y="39870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DIP</a:t>
            </a: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05EE2B7B-40CE-AECC-B9E9-436221DA952C}"/>
              </a:ext>
            </a:extLst>
          </p:cNvPr>
          <p:cNvSpPr/>
          <p:nvPr userDrawn="1"/>
        </p:nvSpPr>
        <p:spPr>
          <a:xfrm>
            <a:off x="-9526" y="545025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7;p33">
            <a:extLst>
              <a:ext uri="{FF2B5EF4-FFF2-40B4-BE49-F238E27FC236}">
                <a16:creationId xmlns:a16="http://schemas.microsoft.com/office/drawing/2014/main" id="{A700CCFF-E388-D6AF-2AB4-AF69ECD39DB1}"/>
              </a:ext>
            </a:extLst>
          </p:cNvPr>
          <p:cNvSpPr/>
          <p:nvPr userDrawn="1"/>
        </p:nvSpPr>
        <p:spPr>
          <a:xfrm>
            <a:off x="-9526" y="480037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EBE78224-0F2D-3312-27C9-31DAA51278A8}"/>
              </a:ext>
            </a:extLst>
          </p:cNvPr>
          <p:cNvSpPr/>
          <p:nvPr userDrawn="1"/>
        </p:nvSpPr>
        <p:spPr>
          <a:xfrm>
            <a:off x="0" y="22024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2A23AA44-AB95-1527-0167-57390394B2E2}"/>
              </a:ext>
            </a:extLst>
          </p:cNvPr>
          <p:cNvSpPr/>
          <p:nvPr userDrawn="1"/>
        </p:nvSpPr>
        <p:spPr>
          <a:xfrm>
            <a:off x="0" y="301889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CE657A33-5175-A4B7-FDC9-FABD81F11D2F}"/>
              </a:ext>
            </a:extLst>
          </p:cNvPr>
          <p:cNvSpPr/>
          <p:nvPr userDrawn="1"/>
        </p:nvSpPr>
        <p:spPr>
          <a:xfrm>
            <a:off x="0" y="382733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BB798E27-6FB5-2E5B-ABF2-73023D11CF78}"/>
              </a:ext>
            </a:extLst>
          </p:cNvPr>
          <p:cNvSpPr/>
          <p:nvPr userDrawn="1"/>
        </p:nvSpPr>
        <p:spPr>
          <a:xfrm>
            <a:off x="0" y="15525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5C89FAE1-22AC-C55E-B6EF-3F40A1E2C112}"/>
              </a:ext>
            </a:extLst>
          </p:cNvPr>
          <p:cNvSpPr/>
          <p:nvPr userDrawn="1"/>
        </p:nvSpPr>
        <p:spPr>
          <a:xfrm>
            <a:off x="0" y="236901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Dependencias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F7037E9E-0F1B-67C4-524A-C930FF3BD423}"/>
              </a:ext>
            </a:extLst>
          </p:cNvPr>
          <p:cNvSpPr/>
          <p:nvPr userDrawn="1"/>
        </p:nvSpPr>
        <p:spPr>
          <a:xfrm>
            <a:off x="0" y="317746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80B35BCD-BE8A-9A0F-41B4-D866E69DFD18}"/>
              </a:ext>
            </a:extLst>
          </p:cNvPr>
          <p:cNvSpPr/>
          <p:nvPr userDrawn="1"/>
        </p:nvSpPr>
        <p:spPr>
          <a:xfrm>
            <a:off x="0" y="46369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21DBC369-0558-7493-8AD2-B53B6C24FA9D}"/>
              </a:ext>
            </a:extLst>
          </p:cNvPr>
          <p:cNvSpPr/>
          <p:nvPr userDrawn="1"/>
        </p:nvSpPr>
        <p:spPr>
          <a:xfrm>
            <a:off x="0" y="39870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DIP</a:t>
            </a: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00DB1923-2047-2DBA-A5EE-3333B5114289}"/>
              </a:ext>
            </a:extLst>
          </p:cNvPr>
          <p:cNvSpPr/>
          <p:nvPr userDrawn="1"/>
        </p:nvSpPr>
        <p:spPr>
          <a:xfrm>
            <a:off x="-9526" y="545025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7;p33">
            <a:extLst>
              <a:ext uri="{FF2B5EF4-FFF2-40B4-BE49-F238E27FC236}">
                <a16:creationId xmlns:a16="http://schemas.microsoft.com/office/drawing/2014/main" id="{7EB2593F-143A-774C-C885-9B81BA9C35D7}"/>
              </a:ext>
            </a:extLst>
          </p:cNvPr>
          <p:cNvSpPr/>
          <p:nvPr userDrawn="1"/>
        </p:nvSpPr>
        <p:spPr>
          <a:xfrm>
            <a:off x="-9526" y="480037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Google Shape;44;p33">
            <a:extLst>
              <a:ext uri="{FF2B5EF4-FFF2-40B4-BE49-F238E27FC236}">
                <a16:creationId xmlns:a16="http://schemas.microsoft.com/office/drawing/2014/main" id="{76B5CE92-D8E4-FF5F-4C8B-EB3B87A41C02}"/>
              </a:ext>
            </a:extLst>
          </p:cNvPr>
          <p:cNvSpPr/>
          <p:nvPr userDrawn="1"/>
        </p:nvSpPr>
        <p:spPr>
          <a:xfrm>
            <a:off x="0" y="22024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33">
            <a:extLst>
              <a:ext uri="{FF2B5EF4-FFF2-40B4-BE49-F238E27FC236}">
                <a16:creationId xmlns:a16="http://schemas.microsoft.com/office/drawing/2014/main" id="{E505E1E2-7076-C338-17DE-BBBECB10196F}"/>
              </a:ext>
            </a:extLst>
          </p:cNvPr>
          <p:cNvSpPr/>
          <p:nvPr userDrawn="1"/>
        </p:nvSpPr>
        <p:spPr>
          <a:xfrm>
            <a:off x="0" y="301889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>
            <a:extLst>
              <a:ext uri="{FF2B5EF4-FFF2-40B4-BE49-F238E27FC236}">
                <a16:creationId xmlns:a16="http://schemas.microsoft.com/office/drawing/2014/main" id="{9A477659-B98E-B1D1-D287-0CAE50CA7BA9}"/>
              </a:ext>
            </a:extLst>
          </p:cNvPr>
          <p:cNvSpPr/>
          <p:nvPr userDrawn="1"/>
        </p:nvSpPr>
        <p:spPr>
          <a:xfrm>
            <a:off x="0" y="382733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3;p33">
            <a:extLst>
              <a:ext uri="{FF2B5EF4-FFF2-40B4-BE49-F238E27FC236}">
                <a16:creationId xmlns:a16="http://schemas.microsoft.com/office/drawing/2014/main" id="{B0B714E1-9FDD-17EB-2704-625897E37D0E}"/>
              </a:ext>
            </a:extLst>
          </p:cNvPr>
          <p:cNvSpPr/>
          <p:nvPr userDrawn="1"/>
        </p:nvSpPr>
        <p:spPr>
          <a:xfrm>
            <a:off x="0" y="15525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5;p33">
            <a:extLst>
              <a:ext uri="{FF2B5EF4-FFF2-40B4-BE49-F238E27FC236}">
                <a16:creationId xmlns:a16="http://schemas.microsoft.com/office/drawing/2014/main" id="{F2F17BE0-2DC7-E6F0-3B16-5BFD1FA0F3B3}"/>
              </a:ext>
            </a:extLst>
          </p:cNvPr>
          <p:cNvSpPr/>
          <p:nvPr userDrawn="1"/>
        </p:nvSpPr>
        <p:spPr>
          <a:xfrm>
            <a:off x="0" y="236901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Dependencias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7;p33">
            <a:extLst>
              <a:ext uri="{FF2B5EF4-FFF2-40B4-BE49-F238E27FC236}">
                <a16:creationId xmlns:a16="http://schemas.microsoft.com/office/drawing/2014/main" id="{B36F6D28-78C9-1E6A-10F3-3564D9224D60}"/>
              </a:ext>
            </a:extLst>
          </p:cNvPr>
          <p:cNvSpPr/>
          <p:nvPr userDrawn="1"/>
        </p:nvSpPr>
        <p:spPr>
          <a:xfrm>
            <a:off x="0" y="317746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E304E598-924B-0271-BCA9-CD067449513B}"/>
              </a:ext>
            </a:extLst>
          </p:cNvPr>
          <p:cNvSpPr/>
          <p:nvPr userDrawn="1"/>
        </p:nvSpPr>
        <p:spPr>
          <a:xfrm>
            <a:off x="0" y="46369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7;p33">
            <a:extLst>
              <a:ext uri="{FF2B5EF4-FFF2-40B4-BE49-F238E27FC236}">
                <a16:creationId xmlns:a16="http://schemas.microsoft.com/office/drawing/2014/main" id="{89C8DCEC-FF44-8199-7102-FF06C1881C2B}"/>
              </a:ext>
            </a:extLst>
          </p:cNvPr>
          <p:cNvSpPr/>
          <p:nvPr userDrawn="1"/>
        </p:nvSpPr>
        <p:spPr>
          <a:xfrm>
            <a:off x="0" y="39870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DIP</a:t>
            </a: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3E12455A-C725-DBB3-6FB1-C5711C98E650}"/>
              </a:ext>
            </a:extLst>
          </p:cNvPr>
          <p:cNvSpPr/>
          <p:nvPr userDrawn="1"/>
        </p:nvSpPr>
        <p:spPr>
          <a:xfrm>
            <a:off x="-9526" y="545025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7;p33">
            <a:extLst>
              <a:ext uri="{FF2B5EF4-FFF2-40B4-BE49-F238E27FC236}">
                <a16:creationId xmlns:a16="http://schemas.microsoft.com/office/drawing/2014/main" id="{084D06B1-6950-4555-91C5-00AF80D76A62}"/>
              </a:ext>
            </a:extLst>
          </p:cNvPr>
          <p:cNvSpPr/>
          <p:nvPr userDrawn="1"/>
        </p:nvSpPr>
        <p:spPr>
          <a:xfrm>
            <a:off x="-9526" y="480037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Google Shape;44;p33">
            <a:extLst>
              <a:ext uri="{FF2B5EF4-FFF2-40B4-BE49-F238E27FC236}">
                <a16:creationId xmlns:a16="http://schemas.microsoft.com/office/drawing/2014/main" id="{76B5CE92-D8E4-FF5F-4C8B-EB3B87A41C02}"/>
              </a:ext>
            </a:extLst>
          </p:cNvPr>
          <p:cNvSpPr/>
          <p:nvPr userDrawn="1"/>
        </p:nvSpPr>
        <p:spPr>
          <a:xfrm>
            <a:off x="0" y="22024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33">
            <a:extLst>
              <a:ext uri="{FF2B5EF4-FFF2-40B4-BE49-F238E27FC236}">
                <a16:creationId xmlns:a16="http://schemas.microsoft.com/office/drawing/2014/main" id="{E505E1E2-7076-C338-17DE-BBBECB10196F}"/>
              </a:ext>
            </a:extLst>
          </p:cNvPr>
          <p:cNvSpPr/>
          <p:nvPr userDrawn="1"/>
        </p:nvSpPr>
        <p:spPr>
          <a:xfrm>
            <a:off x="0" y="301889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>
            <a:extLst>
              <a:ext uri="{FF2B5EF4-FFF2-40B4-BE49-F238E27FC236}">
                <a16:creationId xmlns:a16="http://schemas.microsoft.com/office/drawing/2014/main" id="{9A477659-B98E-B1D1-D287-0CAE50CA7BA9}"/>
              </a:ext>
            </a:extLst>
          </p:cNvPr>
          <p:cNvSpPr/>
          <p:nvPr userDrawn="1"/>
        </p:nvSpPr>
        <p:spPr>
          <a:xfrm>
            <a:off x="0" y="382733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3;p33">
            <a:extLst>
              <a:ext uri="{FF2B5EF4-FFF2-40B4-BE49-F238E27FC236}">
                <a16:creationId xmlns:a16="http://schemas.microsoft.com/office/drawing/2014/main" id="{B0B714E1-9FDD-17EB-2704-625897E37D0E}"/>
              </a:ext>
            </a:extLst>
          </p:cNvPr>
          <p:cNvSpPr/>
          <p:nvPr userDrawn="1"/>
        </p:nvSpPr>
        <p:spPr>
          <a:xfrm>
            <a:off x="0" y="15525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5;p33">
            <a:extLst>
              <a:ext uri="{FF2B5EF4-FFF2-40B4-BE49-F238E27FC236}">
                <a16:creationId xmlns:a16="http://schemas.microsoft.com/office/drawing/2014/main" id="{F2F17BE0-2DC7-E6F0-3B16-5BFD1FA0F3B3}"/>
              </a:ext>
            </a:extLst>
          </p:cNvPr>
          <p:cNvSpPr/>
          <p:nvPr userDrawn="1"/>
        </p:nvSpPr>
        <p:spPr>
          <a:xfrm>
            <a:off x="0" y="236901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Dependencias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7;p33">
            <a:extLst>
              <a:ext uri="{FF2B5EF4-FFF2-40B4-BE49-F238E27FC236}">
                <a16:creationId xmlns:a16="http://schemas.microsoft.com/office/drawing/2014/main" id="{B36F6D28-78C9-1E6A-10F3-3564D9224D60}"/>
              </a:ext>
            </a:extLst>
          </p:cNvPr>
          <p:cNvSpPr/>
          <p:nvPr userDrawn="1"/>
        </p:nvSpPr>
        <p:spPr>
          <a:xfrm>
            <a:off x="0" y="317746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E304E598-924B-0271-BCA9-CD067449513B}"/>
              </a:ext>
            </a:extLst>
          </p:cNvPr>
          <p:cNvSpPr/>
          <p:nvPr userDrawn="1"/>
        </p:nvSpPr>
        <p:spPr>
          <a:xfrm>
            <a:off x="0" y="46369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7;p33">
            <a:extLst>
              <a:ext uri="{FF2B5EF4-FFF2-40B4-BE49-F238E27FC236}">
                <a16:creationId xmlns:a16="http://schemas.microsoft.com/office/drawing/2014/main" id="{89C8DCEC-FF44-8199-7102-FF06C1881C2B}"/>
              </a:ext>
            </a:extLst>
          </p:cNvPr>
          <p:cNvSpPr/>
          <p:nvPr userDrawn="1"/>
        </p:nvSpPr>
        <p:spPr>
          <a:xfrm>
            <a:off x="0" y="39870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DIP</a:t>
            </a: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3E12455A-C725-DBB3-6FB1-C5711C98E650}"/>
              </a:ext>
            </a:extLst>
          </p:cNvPr>
          <p:cNvSpPr/>
          <p:nvPr userDrawn="1"/>
        </p:nvSpPr>
        <p:spPr>
          <a:xfrm>
            <a:off x="-9526" y="545025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7;p33">
            <a:extLst>
              <a:ext uri="{FF2B5EF4-FFF2-40B4-BE49-F238E27FC236}">
                <a16:creationId xmlns:a16="http://schemas.microsoft.com/office/drawing/2014/main" id="{084D06B1-6950-4555-91C5-00AF80D76A62}"/>
              </a:ext>
            </a:extLst>
          </p:cNvPr>
          <p:cNvSpPr/>
          <p:nvPr userDrawn="1"/>
        </p:nvSpPr>
        <p:spPr>
          <a:xfrm>
            <a:off x="-9526" y="480037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1226276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704" r:id="rId8"/>
    <p:sldLayoutId id="2147483684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hyperlink" Target="https://www.sic.gov.co/recursos_user/boletin-juridico-sep2016/conceptos/datos_personales/16172268-proteccion-datos-9-ago-2016.pdf" TargetMode="Externa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bout" TargetMode="External"/><Relationship Id="rId2" Type="http://schemas.openxmlformats.org/officeDocument/2006/relationships/hyperlink" Target="http://127.0.0.1:8000/product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F59EA7-4053-D877-BBC7-7733C701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5ED3C23-6F6A-C1DB-77BD-60FCB554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1426294"/>
            <a:ext cx="8484989" cy="51807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86A15C-88E0-47C2-F52B-5BFCA9E9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CartView</a:t>
            </a:r>
            <a:r>
              <a:rPr lang="es-CO" dirty="0"/>
              <a:t> – II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F46251-B607-30D4-0422-9E9A49B05C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488495C-D6B5-D448-8D99-194958D4C36E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342661" y="2846079"/>
            <a:ext cx="2801303" cy="39576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422B79A-2D54-CB26-21C6-0927B9EFDEA3}"/>
              </a:ext>
            </a:extLst>
          </p:cNvPr>
          <p:cNvSpPr/>
          <p:nvPr/>
        </p:nvSpPr>
        <p:spPr>
          <a:xfrm>
            <a:off x="9143964" y="2846079"/>
            <a:ext cx="3320310" cy="7915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Forma de almacenar datos en la </a:t>
            </a:r>
            <a:r>
              <a:rPr lang="es-CO" b="1" dirty="0" err="1">
                <a:solidFill>
                  <a:schemeClr val="tx1"/>
                </a:solidFill>
              </a:rPr>
              <a:t>session</a:t>
            </a:r>
            <a:r>
              <a:rPr lang="es-CO" b="1" dirty="0">
                <a:solidFill>
                  <a:schemeClr val="tx1"/>
                </a:solidFill>
              </a:rPr>
              <a:t> del cliente actual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758AA1C-5087-9CEF-69F5-49680A7A70A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474151" y="5862133"/>
            <a:ext cx="2427677" cy="43902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78ED9712-225D-6D87-841A-BC7518500910}"/>
              </a:ext>
            </a:extLst>
          </p:cNvPr>
          <p:cNvSpPr/>
          <p:nvPr/>
        </p:nvSpPr>
        <p:spPr>
          <a:xfrm>
            <a:off x="8901828" y="5948665"/>
            <a:ext cx="3320310" cy="70498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Forma de borrar datos </a:t>
            </a:r>
            <a:r>
              <a:rPr lang="es-CO" b="1">
                <a:solidFill>
                  <a:schemeClr val="tx1"/>
                </a:solidFill>
              </a:rPr>
              <a:t>de session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49FB7-003D-B340-CF12-2CC404E9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Settings</a:t>
            </a:r>
            <a:r>
              <a:rPr lang="es-CO" dirty="0"/>
              <a:t> File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4B8B4C-173D-07FF-879F-CFD168EA00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60B24D8-CB07-ECA6-F5B1-22B758AACE4F}"/>
              </a:ext>
            </a:extLst>
          </p:cNvPr>
          <p:cNvSpPr/>
          <p:nvPr/>
        </p:nvSpPr>
        <p:spPr>
          <a:xfrm>
            <a:off x="9285717" y="1331748"/>
            <a:ext cx="2457293" cy="78334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Archivo settings.py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CB3ACE-D8B4-01AA-FB44-FB7954B4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57" y="1240971"/>
            <a:ext cx="6872935" cy="239012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F5140CB-14A8-4EE3-1253-36A4591977F8}"/>
              </a:ext>
            </a:extLst>
          </p:cNvPr>
          <p:cNvSpPr/>
          <p:nvPr/>
        </p:nvSpPr>
        <p:spPr>
          <a:xfrm>
            <a:off x="2305878" y="1704619"/>
            <a:ext cx="6122505" cy="362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AFFAFF6-F95F-7A12-8BD6-E2F80F27C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94" y="4016663"/>
            <a:ext cx="5548661" cy="78334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F3D0F70-502B-6C7C-32EC-CC170AB90C62}"/>
              </a:ext>
            </a:extLst>
          </p:cNvPr>
          <p:cNvSpPr/>
          <p:nvPr/>
        </p:nvSpPr>
        <p:spPr>
          <a:xfrm>
            <a:off x="8833692" y="3685534"/>
            <a:ext cx="3071239" cy="113651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Por defecto el valor es </a:t>
            </a:r>
          </a:p>
          <a:p>
            <a:pPr algn="ctr"/>
            <a:r>
              <a:rPr lang="es-CO" b="1" dirty="0"/>
              <a:t>True, en el que la sesión expira inmediatamente al cerrar el navegador.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37DE024-E2EC-9903-A966-4B536789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994" y="5397634"/>
            <a:ext cx="5342887" cy="71238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8876B28B-F5CF-B21D-3334-B65B802F6FBE}"/>
              </a:ext>
            </a:extLst>
          </p:cNvPr>
          <p:cNvSpPr/>
          <p:nvPr/>
        </p:nvSpPr>
        <p:spPr>
          <a:xfrm>
            <a:off x="8543248" y="5185572"/>
            <a:ext cx="3071239" cy="113651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Al cambiarlo a False podemos extender el tiempo de la sesión con un valor determinado (en segundos).</a:t>
            </a:r>
          </a:p>
        </p:txBody>
      </p:sp>
    </p:spTree>
    <p:extLst>
      <p:ext uri="{BB962C8B-B14F-4D97-AF65-F5344CB8AC3E}">
        <p14:creationId xmlns:p14="http://schemas.microsoft.com/office/powerpoint/2010/main" val="38089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AF2262-20D2-754C-B66D-F24796E2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61" y="1047100"/>
            <a:ext cx="2431505" cy="166022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EA9FFC-649E-1F2F-EE39-07FF5C0D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Session</a:t>
            </a:r>
            <a:r>
              <a:rPr lang="es-CO" dirty="0"/>
              <a:t> </a:t>
            </a:r>
            <a:r>
              <a:rPr lang="es-CO" dirty="0" err="1"/>
              <a:t>storage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1C7B5A-C15A-9C05-67E6-870C813C6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B705909-0863-EAB9-DAF5-F6AA7091EB7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432313" y="1643270"/>
            <a:ext cx="2610410" cy="12550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19A71368-9979-8BEF-532E-CEAA48A680F1}"/>
              </a:ext>
            </a:extLst>
          </p:cNvPr>
          <p:cNvSpPr/>
          <p:nvPr/>
        </p:nvSpPr>
        <p:spPr>
          <a:xfrm>
            <a:off x="6042723" y="1047100"/>
            <a:ext cx="3320310" cy="14433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Aquí se almacenan por defecto los datos de </a:t>
            </a:r>
            <a:r>
              <a:rPr lang="es-CO" b="1" dirty="0" err="1"/>
              <a:t>session</a:t>
            </a:r>
            <a:r>
              <a:rPr lang="es-CO" b="1" dirty="0"/>
              <a:t> de los clientes que visitan nuestras aplicaciones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379F80E-E3E0-D7D4-1414-5D15CE20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94" y="3390260"/>
            <a:ext cx="8576359" cy="3397923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6F1FB86-8368-2C33-6B09-285B80702220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512904" y="2490458"/>
            <a:ext cx="2189974" cy="142761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68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E68152-34D3-E455-8570-6B241DF79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88"/>
          <a:stretch/>
        </p:blipFill>
        <p:spPr>
          <a:xfrm>
            <a:off x="2872445" y="4549096"/>
            <a:ext cx="7314312" cy="20868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B4C7A4-52A0-7355-C279-DBD19151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Session</a:t>
            </a:r>
            <a:r>
              <a:rPr lang="es-CO" dirty="0"/>
              <a:t> </a:t>
            </a:r>
            <a:r>
              <a:rPr lang="es-CO" dirty="0" err="1"/>
              <a:t>storage</a:t>
            </a:r>
            <a:r>
              <a:rPr lang="es-CO" dirty="0"/>
              <a:t> – I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021F53-31FA-E4FE-6C6D-2D8D79BA6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FAB79B-E599-A2AD-B6E4-CC878FD9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94" y="1378588"/>
            <a:ext cx="3791114" cy="3032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354EE92-1F3B-B8F2-9499-71D94A828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201" y="1378588"/>
            <a:ext cx="3459922" cy="3032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FBEB8A1-E46B-C3D4-5AF6-E5E801B918C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877878" y="5747344"/>
            <a:ext cx="3134717" cy="37516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BE8B1A94-4F92-208D-0574-0242F6B99E57}"/>
              </a:ext>
            </a:extLst>
          </p:cNvPr>
          <p:cNvSpPr/>
          <p:nvPr/>
        </p:nvSpPr>
        <p:spPr>
          <a:xfrm>
            <a:off x="10012595" y="4853517"/>
            <a:ext cx="2285424" cy="178765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tx1"/>
                </a:solidFill>
              </a:rPr>
              <a:t>String</a:t>
            </a:r>
            <a:r>
              <a:rPr lang="es-CO" b="1" dirty="0">
                <a:solidFill>
                  <a:schemeClr val="tx1"/>
                </a:solidFill>
              </a:rPr>
              <a:t> largo, que tiene otra información como tokens, etc.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0F7F9DA-8A00-D110-D1EF-5B763BA518CB}"/>
              </a:ext>
            </a:extLst>
          </p:cNvPr>
          <p:cNvSpPr/>
          <p:nvPr/>
        </p:nvSpPr>
        <p:spPr>
          <a:xfrm>
            <a:off x="7433189" y="3419169"/>
            <a:ext cx="481779" cy="28759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80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0F64B7-6BE5-DA86-D195-F5F085DFD6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5" name="Imagen 4" descr="Imagen que contiene texto, reina, refrigerador&#10;&#10;Descripción generada automáticamente">
            <a:extLst>
              <a:ext uri="{FF2B5EF4-FFF2-40B4-BE49-F238E27FC236}">
                <a16:creationId xmlns:a16="http://schemas.microsoft.com/office/drawing/2014/main" id="{DED91AAA-6921-6ACA-49A9-22A0D80B6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91" y="235022"/>
            <a:ext cx="5120148" cy="5120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1DEAA2-1D34-8D2C-0B4B-5064E02B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128" y="3550420"/>
            <a:ext cx="7909837" cy="1340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64E801-4FDB-D6C4-DA28-C01D330A5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95" y="5035547"/>
            <a:ext cx="8996270" cy="965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110AFE6-42B1-9A20-83A7-4D404954DAAE}"/>
              </a:ext>
            </a:extLst>
          </p:cNvPr>
          <p:cNvSpPr/>
          <p:nvPr/>
        </p:nvSpPr>
        <p:spPr>
          <a:xfrm>
            <a:off x="1841091" y="6146085"/>
            <a:ext cx="803049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>
                <a:hlinkClick r:id="rId5"/>
              </a:rPr>
              <a:t>https://www.sic.gov.co/recursos_user/boletin-juridico-sep2016/conceptos/datos_personales/16172268-proteccion-datos-9-ago-2016.pdf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C524DBD-519B-FB84-F99E-BCA8B154C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128" y="2180563"/>
            <a:ext cx="7909837" cy="12290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919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4C7A4-52A0-7355-C279-DBD19151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021F53-31FA-E4FE-6C6D-2D8D79BA6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4FB050E1-033F-1651-719E-40CA574E8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8950" y="1527462"/>
            <a:ext cx="9436134" cy="3917374"/>
          </a:xfrm>
        </p:spPr>
        <p:txBody>
          <a:bodyPr anchor="ctr">
            <a:normAutofit/>
          </a:bodyPr>
          <a:lstStyle/>
          <a:p>
            <a:pPr algn="just"/>
            <a:r>
              <a:rPr lang="es-CO" sz="2400" dirty="0"/>
              <a:t>Daremos un repaso sobre los diferentes ataques a los que puede estar expuesta una aplicación web.</a:t>
            </a:r>
          </a:p>
          <a:p>
            <a:pPr marL="76200" indent="0" algn="just">
              <a:buNone/>
            </a:pPr>
            <a:endParaRPr lang="es-CO" sz="2400" dirty="0"/>
          </a:p>
          <a:p>
            <a:pPr algn="just"/>
            <a:r>
              <a:rPr lang="es-CO" sz="2400" dirty="0"/>
              <a:t>Ya hemos hablado de </a:t>
            </a:r>
            <a:r>
              <a:rPr lang="es-CO" sz="2400" b="1" dirty="0"/>
              <a:t>SQL </a:t>
            </a:r>
            <a:r>
              <a:rPr lang="es-CO" sz="2400" b="1" dirty="0" err="1"/>
              <a:t>Injection</a:t>
            </a:r>
            <a:r>
              <a:rPr lang="es-CO" sz="2400" b="1" dirty="0"/>
              <a:t>, XSS y CSRF</a:t>
            </a:r>
            <a:r>
              <a:rPr lang="es-CO" sz="2400" dirty="0"/>
              <a:t>. Los revisaremos con mayor profundidad y veremos </a:t>
            </a:r>
            <a:r>
              <a:rPr lang="es-CO" sz="2400" b="1" dirty="0" err="1"/>
              <a:t>Clickjacking</a:t>
            </a:r>
            <a:r>
              <a:rPr lang="es-CO" sz="2400" b="1" dirty="0"/>
              <a:t> </a:t>
            </a:r>
            <a:r>
              <a:rPr lang="es-CO" sz="2400" dirty="0"/>
              <a:t>y </a:t>
            </a:r>
            <a:r>
              <a:rPr lang="es-CO" sz="2400" b="1" dirty="0"/>
              <a:t>Shell </a:t>
            </a:r>
            <a:r>
              <a:rPr lang="es-CO" sz="2400" b="1" dirty="0" err="1"/>
              <a:t>injection</a:t>
            </a:r>
            <a:r>
              <a:rPr lang="es-CO" sz="2400" b="1" dirty="0"/>
              <a:t>.</a:t>
            </a:r>
            <a:endParaRPr lang="es-CO" sz="2400" dirty="0"/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Veremos además algunas consideraciones generales a la hora de desarrollar aplicaciones más seguras.</a:t>
            </a:r>
          </a:p>
        </p:txBody>
      </p:sp>
    </p:spTree>
    <p:extLst>
      <p:ext uri="{BB962C8B-B14F-4D97-AF65-F5344CB8AC3E}">
        <p14:creationId xmlns:p14="http://schemas.microsoft.com/office/powerpoint/2010/main" val="120513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– XSS revisitado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D9B371-6C95-16B6-AF4D-D69596B2B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200" b="1" dirty="0"/>
              <a:t>XSS </a:t>
            </a:r>
            <a:r>
              <a:rPr lang="en-US" sz="2200" dirty="0"/>
              <a:t>se </a:t>
            </a:r>
            <a:r>
              <a:rPr lang="en-US" sz="2200" dirty="0" err="1"/>
              <a:t>considera</a:t>
            </a:r>
            <a:r>
              <a:rPr lang="en-US" sz="2200" dirty="0"/>
              <a:t> la </a:t>
            </a:r>
            <a:r>
              <a:rPr lang="en-US" sz="2200" dirty="0" err="1"/>
              <a:t>falla</a:t>
            </a:r>
            <a:r>
              <a:rPr lang="en-US" sz="2200" dirty="0"/>
              <a:t> de </a:t>
            </a:r>
            <a:r>
              <a:rPr lang="en-US" sz="2200" dirty="0" err="1"/>
              <a:t>seguridad</a:t>
            </a:r>
            <a:r>
              <a:rPr lang="en-US" sz="2200" dirty="0"/>
              <a:t> </a:t>
            </a:r>
            <a:r>
              <a:rPr lang="en-US" sz="2200" dirty="0" err="1"/>
              <a:t>más</a:t>
            </a:r>
            <a:r>
              <a:rPr lang="en-US" sz="2200" dirty="0"/>
              <a:t> </a:t>
            </a:r>
            <a:r>
              <a:rPr lang="en-US" sz="2200" dirty="0" err="1"/>
              <a:t>prevalente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aplicaciones</a:t>
            </a:r>
            <a:r>
              <a:rPr lang="en-US" sz="2200" dirty="0"/>
              <a:t> web </a:t>
            </a:r>
            <a:r>
              <a:rPr lang="en-US" sz="2200" dirty="0" err="1"/>
              <a:t>actualmente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Permite</a:t>
            </a:r>
            <a:r>
              <a:rPr lang="en-US" sz="2200" dirty="0"/>
              <a:t> a un </a:t>
            </a:r>
            <a:r>
              <a:rPr lang="en-US" sz="2200" dirty="0" err="1"/>
              <a:t>perpetrador</a:t>
            </a:r>
            <a:r>
              <a:rPr lang="en-US" sz="2200" dirty="0"/>
              <a:t> </a:t>
            </a:r>
            <a:r>
              <a:rPr lang="en-US" sz="2200" dirty="0" err="1"/>
              <a:t>ejecutar</a:t>
            </a:r>
            <a:r>
              <a:rPr lang="en-US" sz="2200" dirty="0"/>
              <a:t> script </a:t>
            </a:r>
            <a:r>
              <a:rPr lang="en-US" sz="2200" dirty="0" err="1"/>
              <a:t>malicioso</a:t>
            </a:r>
            <a:r>
              <a:rPr lang="en-US" sz="2200" dirty="0"/>
              <a:t> (</a:t>
            </a:r>
            <a:r>
              <a:rPr lang="en-US" sz="2200" dirty="0" err="1"/>
              <a:t>usualmente</a:t>
            </a:r>
            <a:r>
              <a:rPr lang="en-US" sz="2200" dirty="0"/>
              <a:t> JavaScript) </a:t>
            </a:r>
            <a:r>
              <a:rPr lang="en-US" sz="2200" dirty="0" err="1"/>
              <a:t>en</a:t>
            </a:r>
            <a:r>
              <a:rPr lang="en-US" sz="2200" dirty="0"/>
              <a:t> las </a:t>
            </a:r>
            <a:r>
              <a:rPr lang="en-US" sz="2200" dirty="0" err="1"/>
              <a:t>páginas</a:t>
            </a:r>
            <a:r>
              <a:rPr lang="en-US" sz="2200" dirty="0"/>
              <a:t> web vistas </a:t>
            </a:r>
            <a:r>
              <a:rPr lang="en-US" sz="2200" dirty="0" err="1"/>
              <a:t>por</a:t>
            </a:r>
            <a:r>
              <a:rPr lang="en-US" sz="2200" dirty="0"/>
              <a:t> un </a:t>
            </a:r>
            <a:r>
              <a:rPr lang="en-US" sz="2200" dirty="0" err="1"/>
              <a:t>usuario</a:t>
            </a:r>
            <a:r>
              <a:rPr lang="en-US" sz="2200" dirty="0"/>
              <a:t>.</a:t>
            </a:r>
          </a:p>
          <a:p>
            <a:r>
              <a:rPr lang="en-US" sz="2200" dirty="0"/>
              <a:t>El </a:t>
            </a:r>
            <a:r>
              <a:rPr lang="en-US" sz="2200" dirty="0" err="1"/>
              <a:t>contenido</a:t>
            </a:r>
            <a:r>
              <a:rPr lang="en-US" sz="2200" dirty="0"/>
              <a:t> </a:t>
            </a:r>
            <a:r>
              <a:rPr lang="en-US" sz="2200" dirty="0" err="1"/>
              <a:t>malicioso</a:t>
            </a:r>
            <a:r>
              <a:rPr lang="en-US" sz="2200" dirty="0"/>
              <a:t> es </a:t>
            </a:r>
            <a:r>
              <a:rPr lang="en-US" sz="2200" dirty="0" err="1"/>
              <a:t>camuflado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contenido</a:t>
            </a:r>
            <a:r>
              <a:rPr lang="en-US" sz="2200" dirty="0"/>
              <a:t> confinable, </a:t>
            </a:r>
            <a:r>
              <a:rPr lang="en-US" sz="2200" dirty="0" err="1"/>
              <a:t>engañando</a:t>
            </a:r>
            <a:r>
              <a:rPr lang="en-US" sz="2200" dirty="0"/>
              <a:t> al </a:t>
            </a:r>
            <a:r>
              <a:rPr lang="en-US" sz="2200" dirty="0" err="1"/>
              <a:t>usuario</a:t>
            </a:r>
            <a:r>
              <a:rPr lang="en-US" sz="2200" dirty="0"/>
              <a:t>.</a:t>
            </a:r>
          </a:p>
          <a:p>
            <a:r>
              <a:rPr lang="en-US" sz="2200" dirty="0"/>
              <a:t>Los </a:t>
            </a:r>
            <a:r>
              <a:rPr lang="en-US" sz="2200" dirty="0" err="1"/>
              <a:t>medios</a:t>
            </a:r>
            <a:r>
              <a:rPr lang="en-US" sz="2200" dirty="0"/>
              <a:t> </a:t>
            </a:r>
            <a:r>
              <a:rPr lang="en-US" sz="2200" dirty="0" err="1"/>
              <a:t>más</a:t>
            </a:r>
            <a:r>
              <a:rPr lang="en-US" sz="2200" dirty="0"/>
              <a:t> communes de </a:t>
            </a:r>
            <a:r>
              <a:rPr lang="en-US" sz="2200" dirty="0" err="1"/>
              <a:t>ingresar</a:t>
            </a:r>
            <a:r>
              <a:rPr lang="en-US" sz="2200" dirty="0"/>
              <a:t> </a:t>
            </a:r>
            <a:r>
              <a:rPr lang="en-US" sz="2200" dirty="0" err="1"/>
              <a:t>datos</a:t>
            </a:r>
            <a:r>
              <a:rPr lang="en-US" sz="2200" dirty="0"/>
              <a:t> (script </a:t>
            </a:r>
            <a:r>
              <a:rPr lang="en-US" sz="2200" dirty="0" err="1"/>
              <a:t>malicioso</a:t>
            </a:r>
            <a:r>
              <a:rPr lang="en-US" sz="2200" dirty="0"/>
              <a:t>) a </a:t>
            </a:r>
            <a:r>
              <a:rPr lang="en-US" sz="2200" dirty="0" err="1"/>
              <a:t>nuestro</a:t>
            </a:r>
            <a:r>
              <a:rPr lang="en-US" sz="2200" dirty="0"/>
              <a:t> </a:t>
            </a:r>
            <a:r>
              <a:rPr lang="en-US" sz="2200" dirty="0" err="1"/>
              <a:t>servidor</a:t>
            </a:r>
            <a:r>
              <a:rPr lang="en-US" sz="2200" dirty="0"/>
              <a:t> son:</a:t>
            </a:r>
          </a:p>
          <a:p>
            <a:pPr lvl="1"/>
            <a:r>
              <a:rPr lang="en-US" sz="1800" dirty="0"/>
              <a:t>Campos de </a:t>
            </a:r>
            <a:r>
              <a:rPr lang="en-US" sz="1800" dirty="0" err="1"/>
              <a:t>formularios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URLs</a:t>
            </a:r>
          </a:p>
          <a:p>
            <a:pPr lvl="1"/>
            <a:r>
              <a:rPr lang="en-US" sz="1800" dirty="0" err="1"/>
              <a:t>Redireccionamientos</a:t>
            </a:r>
            <a:endParaRPr lang="en-US" sz="1800" dirty="0"/>
          </a:p>
          <a:p>
            <a:pPr lvl="1"/>
            <a:r>
              <a:rPr lang="en-US" sz="1800" dirty="0" err="1"/>
              <a:t>Publicidades</a:t>
            </a:r>
            <a:r>
              <a:rPr lang="en-US" sz="1800" dirty="0"/>
              <a:t> o Analytics.</a:t>
            </a:r>
            <a:endParaRPr lang="es-CO" sz="1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pic>
        <p:nvPicPr>
          <p:cNvPr id="1026" name="Picture 2" descr="What is Cross-site Scripting (XSS) and how can you fix it? - Blog Detectify">
            <a:extLst>
              <a:ext uri="{FF2B5EF4-FFF2-40B4-BE49-F238E27FC236}">
                <a16:creationId xmlns:a16="http://schemas.microsoft.com/office/drawing/2014/main" id="{9D8E8945-33F2-9DAA-5895-3627F2346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517" y="4422196"/>
            <a:ext cx="2975957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2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– XSS revisitado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B62823-D4BE-D22A-EA8B-5C5579EF6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C13F3F7-4A5F-B4F7-F112-67B72F47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21" y="1424584"/>
            <a:ext cx="8992143" cy="49922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18B872C-8098-CD8D-8A5A-8B01EAA9F0F4}"/>
              </a:ext>
            </a:extLst>
          </p:cNvPr>
          <p:cNvSpPr/>
          <p:nvPr/>
        </p:nvSpPr>
        <p:spPr>
          <a:xfrm>
            <a:off x="1812758" y="5486399"/>
            <a:ext cx="4629893" cy="112268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Con este tipo de ataque, las Cookies de un usuario pueden ser enviadas a una aplicación controlada por el atacante, llevando a un potencial ataque más severo.</a:t>
            </a:r>
          </a:p>
        </p:txBody>
      </p:sp>
    </p:spTree>
    <p:extLst>
      <p:ext uri="{BB962C8B-B14F-4D97-AF65-F5344CB8AC3E}">
        <p14:creationId xmlns:p14="http://schemas.microsoft.com/office/powerpoint/2010/main" val="30254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– XSS revisitado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4F1D9A-0B5F-32D3-81AB-C41EAC67D9D5}"/>
              </a:ext>
            </a:extLst>
          </p:cNvPr>
          <p:cNvSpPr/>
          <p:nvPr/>
        </p:nvSpPr>
        <p:spPr>
          <a:xfrm>
            <a:off x="4856931" y="12379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¿Cómo nos ayuda Django contra XSS?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BDFC3C-237C-1C70-BA69-44D8CCE0EACC}"/>
              </a:ext>
            </a:extLst>
          </p:cNvPr>
          <p:cNvSpPr/>
          <p:nvPr/>
        </p:nvSpPr>
        <p:spPr>
          <a:xfrm>
            <a:off x="4374936" y="2175345"/>
            <a:ext cx="5045789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Django cuenta con medidas efectivas para protegernos de muchos ataques XSS.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5F9C00-F013-1E83-0848-A74B0DAB375D}"/>
              </a:ext>
            </a:extLst>
          </p:cNvPr>
          <p:cNvSpPr/>
          <p:nvPr/>
        </p:nvSpPr>
        <p:spPr>
          <a:xfrm>
            <a:off x="1973179" y="4283243"/>
            <a:ext cx="3846094" cy="180637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Los </a:t>
            </a:r>
            <a:r>
              <a:rPr lang="es-CO" b="1" dirty="0" err="1">
                <a:solidFill>
                  <a:schemeClr val="bg1"/>
                </a:solidFill>
              </a:rPr>
              <a:t>Templates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auto-escapan</a:t>
            </a:r>
            <a:r>
              <a:rPr lang="es-CO" b="1" dirty="0">
                <a:solidFill>
                  <a:schemeClr val="bg1"/>
                </a:solidFill>
              </a:rPr>
              <a:t> caracteres especiales de HTML, efectivamente encriptándolo. Esto hace que la inyección de scripts imposible a menos que sea explícitamente autorizado.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8C08D5-D928-1A64-FA75-9DCDCEA7D924}"/>
              </a:ext>
            </a:extLst>
          </p:cNvPr>
          <p:cNvSpPr/>
          <p:nvPr/>
        </p:nvSpPr>
        <p:spPr>
          <a:xfrm>
            <a:off x="6585284" y="4243138"/>
            <a:ext cx="4178968" cy="207745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Las clases </a:t>
            </a:r>
            <a:r>
              <a:rPr lang="es-CO" b="1" dirty="0" err="1">
                <a:solidFill>
                  <a:schemeClr val="bg1"/>
                </a:solidFill>
              </a:rPr>
              <a:t>Form</a:t>
            </a:r>
            <a:r>
              <a:rPr lang="es-CO" b="1" dirty="0">
                <a:solidFill>
                  <a:schemeClr val="bg1"/>
                </a:solidFill>
              </a:rPr>
              <a:t> permiten además validar y </a:t>
            </a:r>
            <a:r>
              <a:rPr lang="es-CO" b="1" dirty="0" err="1">
                <a:solidFill>
                  <a:schemeClr val="bg1"/>
                </a:solidFill>
              </a:rPr>
              <a:t>sanitizar</a:t>
            </a:r>
            <a:r>
              <a:rPr lang="es-CO" b="1" dirty="0">
                <a:solidFill>
                  <a:schemeClr val="bg1"/>
                </a:solidFill>
              </a:rPr>
              <a:t> entradas, lo cual es una contramedida efectiva contra el XSS. Un ejemplo, si el usuario va a ingresar su cédula, usar el </a:t>
            </a:r>
            <a:r>
              <a:rPr lang="es-CO" b="1" dirty="0" err="1">
                <a:solidFill>
                  <a:schemeClr val="bg1"/>
                </a:solidFill>
              </a:rPr>
              <a:t>IntegerField</a:t>
            </a:r>
            <a:r>
              <a:rPr lang="es-CO" b="1" dirty="0">
                <a:solidFill>
                  <a:schemeClr val="bg1"/>
                </a:solidFill>
              </a:rPr>
              <a:t> en lugar del </a:t>
            </a:r>
            <a:r>
              <a:rPr lang="es-CO" b="1" dirty="0" err="1">
                <a:solidFill>
                  <a:schemeClr val="bg1"/>
                </a:solidFill>
              </a:rPr>
              <a:t>CharField</a:t>
            </a:r>
            <a:r>
              <a:rPr lang="es-CO" b="1" dirty="0">
                <a:solidFill>
                  <a:schemeClr val="bg1"/>
                </a:solidFill>
              </a:rPr>
              <a:t> que es más permisivo.</a:t>
            </a:r>
          </a:p>
        </p:txBody>
      </p:sp>
    </p:spTree>
    <p:extLst>
      <p:ext uri="{BB962C8B-B14F-4D97-AF65-F5344CB8AC3E}">
        <p14:creationId xmlns:p14="http://schemas.microsoft.com/office/powerpoint/2010/main" val="94966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– XSS revisitado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838631E-C914-0E6E-0621-3FFB7F3E8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4F1D9A-0B5F-32D3-81AB-C41EAC67D9D5}"/>
              </a:ext>
            </a:extLst>
          </p:cNvPr>
          <p:cNvSpPr/>
          <p:nvPr/>
        </p:nvSpPr>
        <p:spPr>
          <a:xfrm>
            <a:off x="4856931" y="12379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¿Dónde no nos ayuda Django?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BDFC3C-237C-1C70-BA69-44D8CCE0EACC}"/>
              </a:ext>
            </a:extLst>
          </p:cNvPr>
          <p:cNvSpPr/>
          <p:nvPr/>
        </p:nvSpPr>
        <p:spPr>
          <a:xfrm>
            <a:off x="4326810" y="2175345"/>
            <a:ext cx="5045789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Django puede prevenir cerca del 80% de ataques XSS usando </a:t>
            </a:r>
            <a:r>
              <a:rPr lang="es-CO" b="1" dirty="0" err="1">
                <a:solidFill>
                  <a:schemeClr val="bg1"/>
                </a:solidFill>
              </a:rPr>
              <a:t>auto-escapado</a:t>
            </a:r>
            <a:r>
              <a:rPr lang="es-CO" b="1" dirty="0">
                <a:solidFill>
                  <a:schemeClr val="bg1"/>
                </a:solidFill>
              </a:rPr>
              <a:t> en los </a:t>
            </a:r>
            <a:r>
              <a:rPr lang="es-CO" b="1" dirty="0" err="1">
                <a:solidFill>
                  <a:schemeClr val="bg1"/>
                </a:solidFill>
              </a:rPr>
              <a:t>Templates</a:t>
            </a:r>
            <a:r>
              <a:rPr lang="es-CO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B430F2A-8BAB-12F3-C454-54AF442E6864}"/>
              </a:ext>
            </a:extLst>
          </p:cNvPr>
          <p:cNvSpPr/>
          <p:nvPr/>
        </p:nvSpPr>
        <p:spPr>
          <a:xfrm>
            <a:off x="1973178" y="4427620"/>
            <a:ext cx="3392905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Para el 20 % restante podemos tomar las siguientes acciones: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B53C7CD2-2F39-6765-1B4A-49B800BA527D}"/>
              </a:ext>
            </a:extLst>
          </p:cNvPr>
          <p:cNvSpPr/>
          <p:nvPr/>
        </p:nvSpPr>
        <p:spPr>
          <a:xfrm>
            <a:off x="5438273" y="3978444"/>
            <a:ext cx="737938" cy="2695074"/>
          </a:xfrm>
          <a:prstGeom prst="leftBrace">
            <a:avLst>
              <a:gd name="adj1" fmla="val 10281"/>
              <a:gd name="adj2" fmla="val 4871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967AA1-B70D-D113-8033-7FF320DFF3D8}"/>
              </a:ext>
            </a:extLst>
          </p:cNvPr>
          <p:cNvSpPr txBox="1"/>
          <p:nvPr/>
        </p:nvSpPr>
        <p:spPr>
          <a:xfrm>
            <a:off x="5887453" y="4099123"/>
            <a:ext cx="3545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Ubicar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HTML entre </a:t>
            </a:r>
            <a:r>
              <a:rPr lang="en-US" dirty="0" err="1"/>
              <a:t>comillas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Escapar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dinámicos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CSS o JS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i="1" dirty="0"/>
              <a:t>custom.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Validar TODAS las URL, </a:t>
            </a:r>
            <a:r>
              <a:rPr lang="en-US" dirty="0" err="1"/>
              <a:t>especialmente</a:t>
            </a:r>
            <a:r>
              <a:rPr lang="en-US" dirty="0"/>
              <a:t> contra </a:t>
            </a:r>
            <a:r>
              <a:rPr lang="en-US" dirty="0" err="1"/>
              <a:t>protocolos</a:t>
            </a:r>
            <a:r>
              <a:rPr lang="en-US" dirty="0"/>
              <a:t> </a:t>
            </a:r>
            <a:r>
              <a:rPr lang="en-US" dirty="0" err="1"/>
              <a:t>inseguros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JS.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general, </a:t>
            </a:r>
            <a:r>
              <a:rPr lang="en-US" dirty="0" err="1"/>
              <a:t>filtrar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entradas y escaper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salidas</a:t>
            </a:r>
            <a:r>
              <a:rPr lang="en-US" dirty="0"/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6B67D43-32E6-657A-A698-CC17275B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010" y="3945329"/>
            <a:ext cx="2485136" cy="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3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1681316"/>
            <a:ext cx="10702886" cy="4709652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son los modelos?</a:t>
            </a:r>
          </a:p>
          <a:p>
            <a:pPr algn="just">
              <a:buSzPct val="100000"/>
            </a:pPr>
            <a:r>
              <a:rPr lang="es-CO" sz="2000" dirty="0"/>
              <a:t>¿Cuántas tablas representa un modelo?</a:t>
            </a:r>
          </a:p>
          <a:p>
            <a:pPr algn="just">
              <a:buSzPct val="100000"/>
            </a:pPr>
            <a:r>
              <a:rPr lang="es-CO" sz="2000" dirty="0"/>
              <a:t>¿Qué son los </a:t>
            </a:r>
            <a:r>
              <a:rPr lang="es-CO" sz="2000" dirty="0" err="1"/>
              <a:t>migrations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¿Para qué usar los </a:t>
            </a:r>
            <a:r>
              <a:rPr lang="es-CO" sz="2000" dirty="0" err="1"/>
              <a:t>fakers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¿Qué es </a:t>
            </a:r>
            <a:r>
              <a:rPr lang="es-CO" sz="2000" dirty="0" err="1"/>
              <a:t>eager</a:t>
            </a:r>
            <a:r>
              <a:rPr lang="es-CO" sz="2000" dirty="0"/>
              <a:t> </a:t>
            </a:r>
            <a:r>
              <a:rPr lang="es-CO" sz="2000" dirty="0" err="1"/>
              <a:t>loading</a:t>
            </a:r>
            <a:r>
              <a:rPr lang="es-CO" sz="2000" dirty="0"/>
              <a:t> y </a:t>
            </a:r>
            <a:r>
              <a:rPr lang="es-CO" sz="2000" dirty="0" err="1"/>
              <a:t>lazy</a:t>
            </a:r>
            <a:r>
              <a:rPr lang="es-CO" sz="2000" dirty="0"/>
              <a:t> </a:t>
            </a:r>
            <a:r>
              <a:rPr lang="es-CO" sz="2000" dirty="0" err="1"/>
              <a:t>loading</a:t>
            </a:r>
            <a:r>
              <a:rPr lang="es-CO" sz="2000" dirty="0"/>
              <a:t>?</a:t>
            </a:r>
          </a:p>
          <a:p>
            <a:pPr algn="just">
              <a:buSzPct val="100000"/>
            </a:pPr>
            <a:r>
              <a:rPr lang="es-CO" sz="2000" dirty="0"/>
              <a:t>¿Cómo definir relaciones entre clases en Django?</a:t>
            </a:r>
          </a:p>
          <a:p>
            <a:pPr algn="just">
              <a:buSzPct val="100000"/>
            </a:pPr>
            <a:r>
              <a:rPr lang="es-CO" sz="2000" dirty="0"/>
              <a:t>¿Dónde realizar las validaciones de los valores para creación de objetos?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331353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37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– CSRF revisitado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D9B371-6C95-16B6-AF4D-D69596B2B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2150" y="1304925"/>
            <a:ext cx="9628460" cy="2178504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CSRF </a:t>
            </a:r>
            <a:r>
              <a:rPr lang="en-US" sz="2200" dirty="0"/>
              <a:t>es un </a:t>
            </a:r>
            <a:r>
              <a:rPr lang="en-US" sz="2200" dirty="0" err="1"/>
              <a:t>ataque</a:t>
            </a:r>
            <a:r>
              <a:rPr lang="en-US" sz="2200" dirty="0"/>
              <a:t> que </a:t>
            </a:r>
            <a:r>
              <a:rPr lang="en-US" sz="2200" dirty="0" err="1"/>
              <a:t>engaña</a:t>
            </a:r>
            <a:r>
              <a:rPr lang="en-US" sz="2200" dirty="0"/>
              <a:t> al </a:t>
            </a:r>
            <a:r>
              <a:rPr lang="en-US" sz="2200" dirty="0" err="1"/>
              <a:t>usuario</a:t>
            </a:r>
            <a:r>
              <a:rPr lang="en-US" sz="2200" dirty="0"/>
              <a:t>, </a:t>
            </a:r>
            <a:r>
              <a:rPr lang="en-US" sz="2200" dirty="0" err="1"/>
              <a:t>llevandolo</a:t>
            </a:r>
            <a:r>
              <a:rPr lang="en-US" sz="2200" dirty="0"/>
              <a:t> a </a:t>
            </a:r>
            <a:r>
              <a:rPr lang="en-US" sz="2200" dirty="0" err="1"/>
              <a:t>realizar</a:t>
            </a:r>
            <a:r>
              <a:rPr lang="en-US" sz="2200" dirty="0"/>
              <a:t> </a:t>
            </a:r>
            <a:r>
              <a:rPr lang="en-US" sz="2200" dirty="0" err="1"/>
              <a:t>acciones</a:t>
            </a:r>
            <a:r>
              <a:rPr lang="en-US" sz="2200" dirty="0"/>
              <a:t> </a:t>
            </a:r>
            <a:r>
              <a:rPr lang="en-US" sz="2200" dirty="0" err="1"/>
              <a:t>indeseadas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página</a:t>
            </a:r>
            <a:r>
              <a:rPr lang="en-US" sz="2200" dirty="0"/>
              <a:t> web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vez</a:t>
            </a:r>
            <a:r>
              <a:rPr lang="en-US" sz="2200" dirty="0"/>
              <a:t> </a:t>
            </a:r>
            <a:r>
              <a:rPr lang="en-US" sz="2200" dirty="0" err="1"/>
              <a:t>están</a:t>
            </a:r>
            <a:r>
              <a:rPr lang="en-US" sz="2200" dirty="0"/>
              <a:t> </a:t>
            </a:r>
            <a:r>
              <a:rPr lang="en-US" sz="2200" dirty="0" err="1"/>
              <a:t>autenticados</a:t>
            </a:r>
            <a:r>
              <a:rPr lang="en-US" sz="2200" dirty="0"/>
              <a:t> </a:t>
            </a:r>
            <a:r>
              <a:rPr lang="en-US" sz="2200" dirty="0" err="1"/>
              <a:t>visitando</a:t>
            </a:r>
            <a:r>
              <a:rPr lang="en-US" sz="2200" dirty="0"/>
              <a:t> </a:t>
            </a:r>
            <a:r>
              <a:rPr lang="en-US" sz="2200" dirty="0" err="1"/>
              <a:t>una</a:t>
            </a:r>
            <a:r>
              <a:rPr lang="en-US" sz="2200" dirty="0"/>
              <a:t> </a:t>
            </a:r>
            <a:r>
              <a:rPr lang="en-US" sz="2200" dirty="0" err="1"/>
              <a:t>aplicación</a:t>
            </a:r>
            <a:r>
              <a:rPr lang="en-US" sz="2200" dirty="0"/>
              <a:t> </a:t>
            </a:r>
            <a:r>
              <a:rPr lang="en-US" sz="2200" dirty="0" err="1"/>
              <a:t>diferente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Permite</a:t>
            </a:r>
            <a:r>
              <a:rPr lang="en-US" sz="2200" dirty="0"/>
              <a:t> al </a:t>
            </a:r>
            <a:r>
              <a:rPr lang="en-US" sz="2200" dirty="0" err="1"/>
              <a:t>perpetrador</a:t>
            </a:r>
            <a:r>
              <a:rPr lang="en-US" sz="2200" dirty="0"/>
              <a:t> </a:t>
            </a:r>
            <a:r>
              <a:rPr lang="en-US" sz="2200" dirty="0" err="1"/>
              <a:t>realizar</a:t>
            </a:r>
            <a:r>
              <a:rPr lang="en-US" sz="2200" dirty="0"/>
              <a:t> </a:t>
            </a:r>
            <a:r>
              <a:rPr lang="en-US" sz="2200" dirty="0" err="1"/>
              <a:t>acciones</a:t>
            </a:r>
            <a:r>
              <a:rPr lang="en-US" sz="2200" dirty="0"/>
              <a:t> “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nombre</a:t>
            </a:r>
            <a:r>
              <a:rPr lang="en-US" sz="2200" dirty="0"/>
              <a:t>” del </a:t>
            </a:r>
            <a:r>
              <a:rPr lang="en-US" sz="2200" dirty="0" err="1"/>
              <a:t>usuario</a:t>
            </a:r>
            <a:r>
              <a:rPr lang="en-US" sz="2200" dirty="0"/>
              <a:t>, </a:t>
            </a:r>
            <a:r>
              <a:rPr lang="en-US" sz="2200" dirty="0" err="1"/>
              <a:t>asumiendo</a:t>
            </a:r>
            <a:r>
              <a:rPr lang="en-US" sz="2200" dirty="0"/>
              <a:t> </a:t>
            </a:r>
            <a:r>
              <a:rPr lang="en-US" sz="2200" dirty="0" err="1"/>
              <a:t>su</a:t>
            </a:r>
            <a:r>
              <a:rPr lang="en-US" sz="2200" dirty="0"/>
              <a:t> </a:t>
            </a:r>
            <a:r>
              <a:rPr lang="en-US" sz="2200" dirty="0" err="1"/>
              <a:t>identidad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servidor</a:t>
            </a:r>
            <a:r>
              <a:rPr lang="en-US" sz="2200" dirty="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pic>
        <p:nvPicPr>
          <p:cNvPr id="3074" name="Picture 2" descr="What Is Cross-Site Request Forgery (CSRF)? Impact and Prevention">
            <a:extLst>
              <a:ext uri="{FF2B5EF4-FFF2-40B4-BE49-F238E27FC236}">
                <a16:creationId xmlns:a16="http://schemas.microsoft.com/office/drawing/2014/main" id="{47C65152-F454-1413-7527-3B34EF77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08" y="3502944"/>
            <a:ext cx="5968166" cy="31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1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– CSRF revisitado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4F1D9A-0B5F-32D3-81AB-C41EAC67D9D5}"/>
              </a:ext>
            </a:extLst>
          </p:cNvPr>
          <p:cNvSpPr/>
          <p:nvPr/>
        </p:nvSpPr>
        <p:spPr>
          <a:xfrm>
            <a:off x="4856931" y="12379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¿Cómo nos ayuda Django contra CSRF?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BDFC3C-237C-1C70-BA69-44D8CCE0EACC}"/>
              </a:ext>
            </a:extLst>
          </p:cNvPr>
          <p:cNvSpPr/>
          <p:nvPr/>
        </p:nvSpPr>
        <p:spPr>
          <a:xfrm>
            <a:off x="4116758" y="2480145"/>
            <a:ext cx="5045789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Lo primero es que cualquier acción que tenga un efecto secundario debe ir con POST, PUT o DELETE. Cualquier petición GET o HEAD debe ser exclusivamente usada para pedir información.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6B47D9D-E142-167F-7051-D2729CB51556}"/>
              </a:ext>
            </a:extLst>
          </p:cNvPr>
          <p:cNvSpPr/>
          <p:nvPr/>
        </p:nvSpPr>
        <p:spPr>
          <a:xfrm>
            <a:off x="4174409" y="4509472"/>
            <a:ext cx="5045789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Lo segundo es el famoso tag {% </a:t>
            </a:r>
            <a:r>
              <a:rPr lang="es-CO" b="1" dirty="0" err="1">
                <a:solidFill>
                  <a:schemeClr val="bg1"/>
                </a:solidFill>
              </a:rPr>
              <a:t>csrf_token</a:t>
            </a:r>
            <a:r>
              <a:rPr lang="es-CO" b="1" dirty="0">
                <a:solidFill>
                  <a:schemeClr val="bg1"/>
                </a:solidFill>
              </a:rPr>
              <a:t>  %}</a:t>
            </a:r>
          </a:p>
        </p:txBody>
      </p:sp>
    </p:spTree>
    <p:extLst>
      <p:ext uri="{BB962C8B-B14F-4D97-AF65-F5344CB8AC3E}">
        <p14:creationId xmlns:p14="http://schemas.microsoft.com/office/powerpoint/2010/main" val="42935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– CSRF revisitado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4F1D9A-0B5F-32D3-81AB-C41EAC67D9D5}"/>
              </a:ext>
            </a:extLst>
          </p:cNvPr>
          <p:cNvSpPr/>
          <p:nvPr/>
        </p:nvSpPr>
        <p:spPr>
          <a:xfrm>
            <a:off x="4856931" y="12379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¿Dónde puede no ayudarnos Django contra CSRF?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BDFC3C-237C-1C70-BA69-44D8CCE0EACC}"/>
              </a:ext>
            </a:extLst>
          </p:cNvPr>
          <p:cNvSpPr/>
          <p:nvPr/>
        </p:nvSpPr>
        <p:spPr>
          <a:xfrm>
            <a:off x="3781378" y="3041619"/>
            <a:ext cx="6164727" cy="2220192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Existe un decorador llamado </a:t>
            </a:r>
            <a:r>
              <a:rPr lang="es-CO" b="1" i="1" dirty="0" err="1">
                <a:solidFill>
                  <a:schemeClr val="bg1"/>
                </a:solidFill>
              </a:rPr>
              <a:t>csrf_exempt</a:t>
            </a:r>
            <a:r>
              <a:rPr lang="es-CO" b="1" i="1" dirty="0">
                <a:solidFill>
                  <a:schemeClr val="bg1"/>
                </a:solidFill>
              </a:rPr>
              <a:t>, </a:t>
            </a:r>
            <a:r>
              <a:rPr lang="es-CO" b="1" dirty="0">
                <a:solidFill>
                  <a:schemeClr val="bg1"/>
                </a:solidFill>
              </a:rPr>
              <a:t>el cual deshabilita las verificaciones contra CSRF. Usualmente se usa en formularios AJAX, pero no es recomendable hacerlo sin una muy seria consideración sobre la seguridad de la </a:t>
            </a:r>
            <a:r>
              <a:rPr lang="es-CO" b="1" dirty="0" err="1">
                <a:solidFill>
                  <a:schemeClr val="bg1"/>
                </a:solidFill>
              </a:rPr>
              <a:t>apliación</a:t>
            </a:r>
            <a:r>
              <a:rPr lang="es-CO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60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- SQL </a:t>
            </a:r>
            <a:r>
              <a:rPr lang="es-CO" dirty="0" err="1"/>
              <a:t>injection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D9B371-6C95-16B6-AF4D-D69596B2B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7228931" cy="4663440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SQL injection </a:t>
            </a:r>
            <a:r>
              <a:rPr lang="en-US" sz="2200" dirty="0"/>
              <a:t>es la </a:t>
            </a:r>
            <a:r>
              <a:rPr lang="en-US" sz="2200" dirty="0" err="1"/>
              <a:t>segunda</a:t>
            </a:r>
            <a:r>
              <a:rPr lang="en-US" sz="2200" dirty="0"/>
              <a:t> </a:t>
            </a:r>
            <a:r>
              <a:rPr lang="en-US" sz="2200" dirty="0" err="1"/>
              <a:t>vulnerabilidad</a:t>
            </a:r>
            <a:r>
              <a:rPr lang="en-US" sz="2200" dirty="0"/>
              <a:t> </a:t>
            </a:r>
            <a:r>
              <a:rPr lang="en-US" sz="2200" dirty="0" err="1"/>
              <a:t>más</a:t>
            </a:r>
            <a:r>
              <a:rPr lang="en-US" sz="2200" dirty="0"/>
              <a:t> </a:t>
            </a:r>
            <a:r>
              <a:rPr lang="en-US" sz="2200" dirty="0" err="1"/>
              <a:t>común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aplicaciones</a:t>
            </a:r>
            <a:r>
              <a:rPr lang="en-US" sz="2200" dirty="0"/>
              <a:t> web </a:t>
            </a:r>
            <a:r>
              <a:rPr lang="en-US" sz="2200" dirty="0" err="1"/>
              <a:t>después</a:t>
            </a:r>
            <a:r>
              <a:rPr lang="en-US" sz="2200" dirty="0"/>
              <a:t> de XSS.</a:t>
            </a:r>
          </a:p>
          <a:p>
            <a:pPr marL="76200" indent="0">
              <a:buNone/>
            </a:pPr>
            <a:endParaRPr lang="en-US" sz="2200" dirty="0"/>
          </a:p>
          <a:p>
            <a:r>
              <a:rPr lang="en-US" sz="2200" dirty="0"/>
              <a:t>En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tipo</a:t>
            </a:r>
            <a:r>
              <a:rPr lang="en-US" sz="2200" dirty="0"/>
              <a:t> de </a:t>
            </a:r>
            <a:r>
              <a:rPr lang="en-US" sz="2200" dirty="0" err="1"/>
              <a:t>ataques</a:t>
            </a:r>
            <a:r>
              <a:rPr lang="en-US" sz="2200" dirty="0"/>
              <a:t>, un </a:t>
            </a:r>
            <a:r>
              <a:rPr lang="en-US" sz="2200" dirty="0" err="1"/>
              <a:t>usuario</a:t>
            </a:r>
            <a:r>
              <a:rPr lang="en-US" sz="2200" dirty="0"/>
              <a:t> </a:t>
            </a:r>
            <a:r>
              <a:rPr lang="en-US" sz="2200" dirty="0" err="1"/>
              <a:t>malicioso</a:t>
            </a:r>
            <a:r>
              <a:rPr lang="en-US" sz="2200" dirty="0"/>
              <a:t> </a:t>
            </a:r>
            <a:r>
              <a:rPr lang="en-US" sz="2200" dirty="0" err="1"/>
              <a:t>puede</a:t>
            </a:r>
            <a:r>
              <a:rPr lang="en-US" sz="2200" dirty="0"/>
              <a:t> </a:t>
            </a:r>
            <a:r>
              <a:rPr lang="en-US" sz="2200" dirty="0" err="1"/>
              <a:t>ejecutar</a:t>
            </a:r>
            <a:r>
              <a:rPr lang="en-US" sz="2200" dirty="0"/>
              <a:t> Código SQL </a:t>
            </a:r>
            <a:r>
              <a:rPr lang="en-US" sz="2200" dirty="0" err="1"/>
              <a:t>arbitrario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una</a:t>
            </a:r>
            <a:r>
              <a:rPr lang="en-US" sz="2200" dirty="0"/>
              <a:t> base de </a:t>
            </a:r>
            <a:r>
              <a:rPr lang="en-US" sz="2200" dirty="0" err="1"/>
              <a:t>datos</a:t>
            </a:r>
            <a:r>
              <a:rPr lang="en-US" sz="2200" dirty="0"/>
              <a:t>. </a:t>
            </a:r>
            <a:r>
              <a:rPr lang="en-US" sz="2200" dirty="0" err="1"/>
              <a:t>Esto</a:t>
            </a:r>
            <a:r>
              <a:rPr lang="en-US" sz="2200" dirty="0"/>
              <a:t> </a:t>
            </a:r>
            <a:r>
              <a:rPr lang="en-US" sz="2200" dirty="0" err="1"/>
              <a:t>puede</a:t>
            </a:r>
            <a:r>
              <a:rPr lang="en-US" sz="2200" dirty="0"/>
              <a:t> </a:t>
            </a:r>
            <a:r>
              <a:rPr lang="en-US" sz="2200" dirty="0" err="1"/>
              <a:t>resultar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eliminación</a:t>
            </a:r>
            <a:r>
              <a:rPr lang="en-US" sz="2200" dirty="0"/>
              <a:t> de </a:t>
            </a:r>
            <a:r>
              <a:rPr lang="en-US" sz="2200" dirty="0" err="1"/>
              <a:t>registros</a:t>
            </a:r>
            <a:r>
              <a:rPr lang="en-US" sz="2200" dirty="0"/>
              <a:t> o </a:t>
            </a:r>
            <a:r>
              <a:rPr lang="en-US" sz="2200" dirty="0" err="1"/>
              <a:t>filtración</a:t>
            </a:r>
            <a:r>
              <a:rPr lang="en-US" sz="2200" dirty="0"/>
              <a:t> de data.</a:t>
            </a:r>
          </a:p>
          <a:p>
            <a:endParaRPr lang="en-US" sz="2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pic>
        <p:nvPicPr>
          <p:cNvPr id="5" name="Picture 2" descr="Image result for sql injection transparent">
            <a:extLst>
              <a:ext uri="{FF2B5EF4-FFF2-40B4-BE49-F238E27FC236}">
                <a16:creationId xmlns:a16="http://schemas.microsoft.com/office/drawing/2014/main" id="{24C0D265-72DA-BDA9-0E4F-5AA2C67E2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807" y="2206672"/>
            <a:ext cx="2182052" cy="290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8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- SQL </a:t>
            </a:r>
            <a:r>
              <a:rPr lang="es-CO" dirty="0" err="1"/>
              <a:t>injection</a:t>
            </a:r>
            <a:endParaRPr lang="es-CO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25D199BD-57B7-B7D0-B98A-D46A25881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5BBF11A-D24B-8FCA-2E3D-5DA183E213AE}"/>
              </a:ext>
            </a:extLst>
          </p:cNvPr>
          <p:cNvSpPr/>
          <p:nvPr/>
        </p:nvSpPr>
        <p:spPr>
          <a:xfrm>
            <a:off x="4856931" y="12379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¿Cómo nos ayuda Django contra SQL </a:t>
            </a:r>
            <a:r>
              <a:rPr lang="es-CO" b="1" dirty="0" err="1">
                <a:solidFill>
                  <a:schemeClr val="tx1"/>
                </a:solidFill>
              </a:rPr>
              <a:t>Injection</a:t>
            </a:r>
            <a:r>
              <a:rPr lang="es-CO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6CEA88F-5FBB-5AFA-A778-80D3F9E80D51}"/>
              </a:ext>
            </a:extLst>
          </p:cNvPr>
          <p:cNvSpPr/>
          <p:nvPr/>
        </p:nvSpPr>
        <p:spPr>
          <a:xfrm>
            <a:off x="4116758" y="2480145"/>
            <a:ext cx="5045789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La manera más sencilla que provee Django como contramedida es usar el ORM e lugar de hacer los </a:t>
            </a:r>
            <a:r>
              <a:rPr lang="es-CO" b="1" dirty="0" err="1">
                <a:solidFill>
                  <a:schemeClr val="bg1"/>
                </a:solidFill>
              </a:rPr>
              <a:t>queries</a:t>
            </a:r>
            <a:r>
              <a:rPr lang="es-CO" b="1" dirty="0">
                <a:solidFill>
                  <a:schemeClr val="bg1"/>
                </a:solidFill>
              </a:rPr>
              <a:t> manualmente.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DDE5B1-D228-CC69-351E-820BBA6C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183" y="4324350"/>
            <a:ext cx="5166005" cy="565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5AF05EF0-28B4-4315-D85E-0E14499578E4}"/>
              </a:ext>
            </a:extLst>
          </p:cNvPr>
          <p:cNvSpPr/>
          <p:nvPr/>
        </p:nvSpPr>
        <p:spPr>
          <a:xfrm>
            <a:off x="5800724" y="5010150"/>
            <a:ext cx="3914775" cy="162877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Con esto, los drivers de BD de Django escaparan automáticamente los parámetros, asegurando que sean manejados como datos, haciéndolos seguros.</a:t>
            </a:r>
          </a:p>
        </p:txBody>
      </p:sp>
    </p:spTree>
    <p:extLst>
      <p:ext uri="{BB962C8B-B14F-4D97-AF65-F5344CB8AC3E}">
        <p14:creationId xmlns:p14="http://schemas.microsoft.com/office/powerpoint/2010/main" val="15886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- SQL </a:t>
            </a:r>
            <a:r>
              <a:rPr lang="es-CO" dirty="0" err="1"/>
              <a:t>injection</a:t>
            </a:r>
            <a:endParaRPr lang="es-CO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A42C0C9-1B72-8BDE-4E9C-77BEC9ABD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6CEA88F-5FBB-5AFA-A778-80D3F9E80D51}"/>
              </a:ext>
            </a:extLst>
          </p:cNvPr>
          <p:cNvSpPr/>
          <p:nvPr/>
        </p:nvSpPr>
        <p:spPr>
          <a:xfrm>
            <a:off x="2011733" y="2546820"/>
            <a:ext cx="3950917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En situaciones donde se requiera usar SQL crudo. Por ejemplo, la </a:t>
            </a:r>
            <a:r>
              <a:rPr lang="es-CO" b="1" dirty="0" err="1">
                <a:solidFill>
                  <a:schemeClr val="bg1"/>
                </a:solidFill>
              </a:rPr>
              <a:t>claúsula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i="1" dirty="0" err="1">
                <a:solidFill>
                  <a:schemeClr val="bg1"/>
                </a:solidFill>
              </a:rPr>
              <a:t>where</a:t>
            </a:r>
            <a:r>
              <a:rPr lang="es-CO" b="1" i="1" dirty="0">
                <a:solidFill>
                  <a:schemeClr val="bg1"/>
                </a:solidFill>
              </a:rPr>
              <a:t> </a:t>
            </a:r>
            <a:r>
              <a:rPr lang="es-CO" b="1" dirty="0">
                <a:solidFill>
                  <a:schemeClr val="bg1"/>
                </a:solidFill>
              </a:rPr>
              <a:t>del método </a:t>
            </a:r>
            <a:r>
              <a:rPr lang="es-CO" b="1" i="1" dirty="0">
                <a:solidFill>
                  <a:schemeClr val="bg1"/>
                </a:solidFill>
              </a:rPr>
              <a:t>extra() </a:t>
            </a:r>
            <a:r>
              <a:rPr lang="es-CO" b="1" dirty="0">
                <a:solidFill>
                  <a:schemeClr val="bg1"/>
                </a:solidFill>
              </a:rPr>
              <a:t>permite SQL crudo que puede ser vulnerable.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AF05EF0-28B4-4315-D85E-0E14499578E4}"/>
              </a:ext>
            </a:extLst>
          </p:cNvPr>
          <p:cNvSpPr/>
          <p:nvPr/>
        </p:nvSpPr>
        <p:spPr>
          <a:xfrm>
            <a:off x="7124699" y="2562225"/>
            <a:ext cx="3914775" cy="162877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Cuando usamos </a:t>
            </a:r>
            <a:r>
              <a:rPr lang="es-CO" b="1" dirty="0" err="1">
                <a:solidFill>
                  <a:schemeClr val="bg1"/>
                </a:solidFill>
              </a:rPr>
              <a:t>APIs</a:t>
            </a:r>
            <a:r>
              <a:rPr lang="es-CO" b="1" dirty="0">
                <a:solidFill>
                  <a:schemeClr val="bg1"/>
                </a:solidFill>
              </a:rPr>
              <a:t> de BD externas a Django, como MongoDB. Cada </a:t>
            </a:r>
            <a:r>
              <a:rPr lang="es-CO" b="1" dirty="0" err="1">
                <a:solidFill>
                  <a:schemeClr val="bg1"/>
                </a:solidFill>
              </a:rPr>
              <a:t>query</a:t>
            </a:r>
            <a:r>
              <a:rPr lang="es-CO" b="1" dirty="0">
                <a:solidFill>
                  <a:schemeClr val="bg1"/>
                </a:solidFill>
              </a:rPr>
              <a:t> debe ser revisado para protegerse de SQL </a:t>
            </a:r>
            <a:r>
              <a:rPr lang="es-CO" b="1" dirty="0" err="1">
                <a:solidFill>
                  <a:schemeClr val="bg1"/>
                </a:solidFill>
              </a:rPr>
              <a:t>Injection</a:t>
            </a:r>
            <a:r>
              <a:rPr lang="es-CO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542B9D6-4D1D-7FD9-447C-4968211D0E85}"/>
              </a:ext>
            </a:extLst>
          </p:cNvPr>
          <p:cNvSpPr/>
          <p:nvPr/>
        </p:nvSpPr>
        <p:spPr>
          <a:xfrm>
            <a:off x="5009331" y="13903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¿Dónde puede no ayudarnos Django contra SQL </a:t>
            </a:r>
            <a:r>
              <a:rPr lang="es-CO" b="1" dirty="0" err="1">
                <a:solidFill>
                  <a:schemeClr val="tx1"/>
                </a:solidFill>
              </a:rPr>
              <a:t>Injection</a:t>
            </a:r>
            <a:r>
              <a:rPr lang="es-CO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11BA14B-4244-3501-B5E4-4446380ED019}"/>
              </a:ext>
            </a:extLst>
          </p:cNvPr>
          <p:cNvSpPr/>
          <p:nvPr/>
        </p:nvSpPr>
        <p:spPr>
          <a:xfrm>
            <a:off x="4278683" y="4794720"/>
            <a:ext cx="3950917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En general, cuando tengamos necesidad de usar SQL crudo, solo debe usarse data meticulosamente sanitizada.</a:t>
            </a:r>
          </a:p>
        </p:txBody>
      </p:sp>
    </p:spTree>
    <p:extLst>
      <p:ext uri="{BB962C8B-B14F-4D97-AF65-F5344CB8AC3E}">
        <p14:creationId xmlns:p14="http://schemas.microsoft.com/office/powerpoint/2010/main" val="255839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3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- </a:t>
            </a:r>
            <a:r>
              <a:rPr lang="es-CO" dirty="0" err="1"/>
              <a:t>Clickjacking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D9B371-6C95-16B6-AF4D-D69596B2B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6574" y="1628775"/>
            <a:ext cx="3905251" cy="444545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200" dirty="0"/>
              <a:t>El </a:t>
            </a:r>
            <a:r>
              <a:rPr lang="en-US" sz="2200" b="1" dirty="0"/>
              <a:t>Clickjacking </a:t>
            </a:r>
            <a:r>
              <a:rPr lang="en-US" sz="2200" dirty="0" err="1"/>
              <a:t>consiste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inducer al </a:t>
            </a:r>
            <a:r>
              <a:rPr lang="en-US" sz="2200" dirty="0" err="1"/>
              <a:t>usuario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dar</a:t>
            </a:r>
            <a:r>
              <a:rPr lang="en-US" sz="2200" dirty="0"/>
              <a:t> click a un enlace </a:t>
            </a:r>
            <a:r>
              <a:rPr lang="en-US" sz="2200" dirty="0" err="1"/>
              <a:t>oculto</a:t>
            </a:r>
            <a:r>
              <a:rPr lang="en-US" sz="2200" dirty="0"/>
              <a:t> o a un </a:t>
            </a:r>
            <a:r>
              <a:rPr lang="en-US" sz="2200" dirty="0" err="1"/>
              <a:t>botón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navegador</a:t>
            </a:r>
            <a:r>
              <a:rPr lang="en-US" sz="2200" dirty="0"/>
              <a:t> </a:t>
            </a:r>
            <a:r>
              <a:rPr lang="en-US" sz="2200" dirty="0" err="1"/>
              <a:t>cuando</a:t>
            </a:r>
            <a:r>
              <a:rPr lang="en-US" sz="2200" dirty="0"/>
              <a:t> </a:t>
            </a:r>
            <a:r>
              <a:rPr lang="en-US" sz="2200" dirty="0" err="1"/>
              <a:t>su</a:t>
            </a:r>
            <a:r>
              <a:rPr lang="en-US" sz="2200" dirty="0"/>
              <a:t> </a:t>
            </a:r>
            <a:r>
              <a:rPr lang="en-US" sz="2200" dirty="0" err="1"/>
              <a:t>intención</a:t>
            </a:r>
            <a:r>
              <a:rPr lang="en-US" sz="2200" dirty="0"/>
              <a:t> era </a:t>
            </a:r>
            <a:r>
              <a:rPr lang="en-US" sz="2200" dirty="0" err="1"/>
              <a:t>dar</a:t>
            </a:r>
            <a:r>
              <a:rPr lang="en-US" sz="2200" dirty="0"/>
              <a:t> click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otro</a:t>
            </a:r>
            <a:r>
              <a:rPr lang="en-US" sz="2200" dirty="0"/>
              <a:t> </a:t>
            </a:r>
            <a:r>
              <a:rPr lang="en-US" sz="2200" dirty="0" err="1"/>
              <a:t>lugar</a:t>
            </a:r>
            <a:r>
              <a:rPr lang="en-US" sz="2200" dirty="0"/>
              <a:t>.</a:t>
            </a:r>
          </a:p>
          <a:p>
            <a:pPr marL="76200" indent="0">
              <a:buNone/>
            </a:pPr>
            <a:endParaRPr lang="en-US" sz="2200" dirty="0"/>
          </a:p>
          <a:p>
            <a:r>
              <a:rPr lang="en-US" sz="2200" dirty="0" err="1"/>
              <a:t>Esto</a:t>
            </a:r>
            <a:r>
              <a:rPr lang="en-US" sz="2200" dirty="0"/>
              <a:t> es </a:t>
            </a:r>
            <a:r>
              <a:rPr lang="en-US" sz="2200" dirty="0" err="1"/>
              <a:t>hecho</a:t>
            </a:r>
            <a:r>
              <a:rPr lang="en-US" sz="2200" dirty="0"/>
              <a:t> </a:t>
            </a:r>
            <a:r>
              <a:rPr lang="en-US" sz="2200" dirty="0" err="1"/>
              <a:t>típicamente</a:t>
            </a:r>
            <a:r>
              <a:rPr lang="en-US" sz="2200" dirty="0"/>
              <a:t> </a:t>
            </a:r>
            <a:r>
              <a:rPr lang="en-US" sz="2200" dirty="0" err="1"/>
              <a:t>usando</a:t>
            </a:r>
            <a:r>
              <a:rPr lang="en-US" sz="2200" dirty="0"/>
              <a:t> un IFRAME invisible que </a:t>
            </a:r>
            <a:r>
              <a:rPr lang="en-US" sz="2200" dirty="0" err="1"/>
              <a:t>contiene</a:t>
            </a:r>
            <a:r>
              <a:rPr lang="en-US" sz="2200" dirty="0"/>
              <a:t> la </a:t>
            </a:r>
            <a:r>
              <a:rPr lang="en-US" sz="2200" dirty="0" err="1"/>
              <a:t>página</a:t>
            </a:r>
            <a:r>
              <a:rPr lang="en-US" sz="2200" dirty="0"/>
              <a:t> web </a:t>
            </a:r>
            <a:r>
              <a:rPr lang="en-US" sz="2200" dirty="0" err="1"/>
              <a:t>objetivo</a:t>
            </a:r>
            <a:r>
              <a:rPr lang="en-US" sz="2200" dirty="0"/>
              <a:t> </a:t>
            </a:r>
            <a:r>
              <a:rPr lang="en-US" sz="2200" dirty="0" err="1"/>
              <a:t>sobre</a:t>
            </a:r>
            <a:r>
              <a:rPr lang="en-US" sz="2200" dirty="0"/>
              <a:t> </a:t>
            </a:r>
            <a:r>
              <a:rPr lang="en-US" sz="2200" dirty="0" err="1"/>
              <a:t>otra</a:t>
            </a:r>
            <a:r>
              <a:rPr lang="en-US" sz="2200" dirty="0"/>
              <a:t> </a:t>
            </a:r>
            <a:r>
              <a:rPr lang="en-US" sz="2200" dirty="0" err="1"/>
              <a:t>pagína</a:t>
            </a:r>
            <a:r>
              <a:rPr lang="en-US" sz="2200" dirty="0"/>
              <a:t> web, la </a:t>
            </a:r>
            <a:r>
              <a:rPr lang="en-US" sz="2200" dirty="0" err="1"/>
              <a:t>cual</a:t>
            </a:r>
            <a:r>
              <a:rPr lang="en-US" sz="2200" dirty="0"/>
              <a:t> </a:t>
            </a:r>
            <a:r>
              <a:rPr lang="en-US" sz="2200" dirty="0" err="1"/>
              <a:t>hace</a:t>
            </a:r>
            <a:r>
              <a:rPr lang="en-US" sz="2200" dirty="0"/>
              <a:t> que </a:t>
            </a:r>
            <a:r>
              <a:rPr lang="en-US" sz="2200" dirty="0" err="1"/>
              <a:t>el</a:t>
            </a:r>
            <a:r>
              <a:rPr lang="en-US" sz="2200" dirty="0"/>
              <a:t> </a:t>
            </a:r>
            <a:r>
              <a:rPr lang="en-US" sz="2200" dirty="0" err="1"/>
              <a:t>usuario</a:t>
            </a:r>
            <a:r>
              <a:rPr lang="en-US" sz="2200" dirty="0"/>
              <a:t> sea </a:t>
            </a:r>
            <a:r>
              <a:rPr lang="en-US" sz="2200" dirty="0" err="1"/>
              <a:t>propenso</a:t>
            </a:r>
            <a:r>
              <a:rPr lang="en-US" sz="2200" dirty="0"/>
              <a:t> a </a:t>
            </a:r>
            <a:r>
              <a:rPr lang="en-US" sz="2200" dirty="0" err="1"/>
              <a:t>dar</a:t>
            </a:r>
            <a:r>
              <a:rPr lang="en-US" sz="2200" dirty="0"/>
              <a:t> click.</a:t>
            </a:r>
          </a:p>
          <a:p>
            <a:endParaRPr lang="en-US" sz="2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pic>
        <p:nvPicPr>
          <p:cNvPr id="1026" name="Picture 2" descr="Clickjacking - Wikipedia, la enciclopedia libre">
            <a:extLst>
              <a:ext uri="{FF2B5EF4-FFF2-40B4-BE49-F238E27FC236}">
                <a16:creationId xmlns:a16="http://schemas.microsoft.com/office/drawing/2014/main" id="{594CC231-927F-A2BE-9A79-4A2BF40F8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419728"/>
            <a:ext cx="4406900" cy="30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92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- </a:t>
            </a:r>
            <a:r>
              <a:rPr lang="es-CO" dirty="0" err="1"/>
              <a:t>Clickjacking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4CE542-421A-1B44-4469-E9B999D0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52" y="1119649"/>
            <a:ext cx="6689719" cy="473043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5247ED4-296E-A3F7-C870-5DF1822C0476}"/>
              </a:ext>
            </a:extLst>
          </p:cNvPr>
          <p:cNvSpPr/>
          <p:nvPr/>
        </p:nvSpPr>
        <p:spPr>
          <a:xfrm>
            <a:off x="7327232" y="1196411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¿Cómo nos ayuda Django contra </a:t>
            </a:r>
            <a:r>
              <a:rPr lang="es-CO" b="1" dirty="0" err="1">
                <a:solidFill>
                  <a:schemeClr val="tx1"/>
                </a:solidFill>
              </a:rPr>
              <a:t>Clickjacking</a:t>
            </a:r>
            <a:r>
              <a:rPr lang="es-CO" b="1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52BE776-D826-BAB6-2609-B8CF4085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000" y="2177860"/>
            <a:ext cx="4747671" cy="1691787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C1CA4AD5-FB5E-4B5F-30DA-CF2AC7AAADF3}"/>
              </a:ext>
            </a:extLst>
          </p:cNvPr>
          <p:cNvSpPr/>
          <p:nvPr/>
        </p:nvSpPr>
        <p:spPr>
          <a:xfrm>
            <a:off x="7159336" y="3397827"/>
            <a:ext cx="4426528" cy="27016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Seguridad – Shell </a:t>
            </a:r>
            <a:r>
              <a:rPr lang="es-CO" dirty="0" err="1"/>
              <a:t>Injection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D9B371-6C95-16B6-AF4D-D69596B2B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865" y="1566430"/>
            <a:ext cx="3905251" cy="4445454"/>
          </a:xfrm>
        </p:spPr>
        <p:txBody>
          <a:bodyPr anchor="ctr">
            <a:normAutofit/>
          </a:bodyPr>
          <a:lstStyle/>
          <a:p>
            <a:r>
              <a:rPr lang="en-US" sz="2200" dirty="0"/>
              <a:t>El </a:t>
            </a:r>
            <a:r>
              <a:rPr lang="en-US" sz="2200" b="1" dirty="0"/>
              <a:t>Shell Injection </a:t>
            </a:r>
            <a:r>
              <a:rPr lang="en-US" sz="2200" dirty="0"/>
              <a:t>o </a:t>
            </a:r>
            <a:r>
              <a:rPr lang="en-US" sz="2200" b="1" dirty="0"/>
              <a:t>Command Injection </a:t>
            </a:r>
            <a:r>
              <a:rPr lang="en-US" sz="2200" dirty="0" err="1"/>
              <a:t>consiste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la </a:t>
            </a:r>
            <a:r>
              <a:rPr lang="en-US" sz="2200" dirty="0" err="1"/>
              <a:t>inyección</a:t>
            </a:r>
            <a:r>
              <a:rPr lang="en-US" sz="2200" dirty="0"/>
              <a:t> de Código </a:t>
            </a:r>
            <a:r>
              <a:rPr lang="en-US" sz="2200" dirty="0" err="1"/>
              <a:t>malicioso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</a:t>
            </a:r>
            <a:r>
              <a:rPr lang="en-US" sz="2200" dirty="0" err="1"/>
              <a:t>el</a:t>
            </a:r>
            <a:r>
              <a:rPr lang="en-US" sz="2200" dirty="0"/>
              <a:t> shell de un Sistema </a:t>
            </a:r>
            <a:r>
              <a:rPr lang="en-US" sz="2200" dirty="0" err="1"/>
              <a:t>como</a:t>
            </a:r>
            <a:r>
              <a:rPr lang="en-US" sz="2200" dirty="0"/>
              <a:t> bash.</a:t>
            </a:r>
          </a:p>
          <a:p>
            <a:pPr marL="7620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Este </a:t>
            </a:r>
            <a:r>
              <a:rPr lang="en-US" sz="2200" dirty="0" err="1"/>
              <a:t>ataque</a:t>
            </a:r>
            <a:r>
              <a:rPr lang="en-US" sz="2200" dirty="0"/>
              <a:t> </a:t>
            </a:r>
            <a:r>
              <a:rPr lang="en-US" sz="2200" dirty="0" err="1"/>
              <a:t>permite</a:t>
            </a:r>
            <a:r>
              <a:rPr lang="en-US" sz="2200" dirty="0"/>
              <a:t> </a:t>
            </a:r>
            <a:r>
              <a:rPr lang="en-US" sz="2200" dirty="0" err="1"/>
              <a:t>ejecución</a:t>
            </a:r>
            <a:r>
              <a:rPr lang="en-US" sz="2200" dirty="0"/>
              <a:t> </a:t>
            </a:r>
            <a:r>
              <a:rPr lang="en-US" sz="2200" dirty="0" err="1"/>
              <a:t>arbitraria</a:t>
            </a:r>
            <a:r>
              <a:rPr lang="en-US" sz="2200" dirty="0"/>
              <a:t> de </a:t>
            </a:r>
            <a:r>
              <a:rPr lang="en-US" sz="2200" dirty="0" err="1"/>
              <a:t>comandos</a:t>
            </a:r>
            <a:endParaRPr lang="en-US" sz="2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  <p:pic>
        <p:nvPicPr>
          <p:cNvPr id="5" name="Picture 2" descr="Shell Injection | Blog | ZentiNext">
            <a:extLst>
              <a:ext uri="{FF2B5EF4-FFF2-40B4-BE49-F238E27FC236}">
                <a16:creationId xmlns:a16="http://schemas.microsoft.com/office/drawing/2014/main" id="{92FADBC6-A8E8-292F-AD9D-68E966C03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51" y="1340427"/>
            <a:ext cx="5332650" cy="395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2BCF2E6-0D56-BF15-ECD9-5838FB14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5641778"/>
            <a:ext cx="6885334" cy="6948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C6FDC6-5C4D-9A61-32F7-09E15953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632" y="6111234"/>
            <a:ext cx="4837345" cy="44998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B90DD26-6054-0079-FA6D-105EEDBCFC3E}"/>
              </a:ext>
            </a:extLst>
          </p:cNvPr>
          <p:cNvSpPr/>
          <p:nvPr/>
        </p:nvSpPr>
        <p:spPr>
          <a:xfrm>
            <a:off x="7645337" y="3849147"/>
            <a:ext cx="3950917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Django es inherentemente inmune a este tipo de </a:t>
            </a:r>
            <a:r>
              <a:rPr lang="es-CO" b="1" dirty="0" err="1">
                <a:solidFill>
                  <a:schemeClr val="bg1"/>
                </a:solidFill>
              </a:rPr>
              <a:t>atues</a:t>
            </a:r>
            <a:r>
              <a:rPr lang="es-CO" b="1" dirty="0">
                <a:solidFill>
                  <a:schemeClr val="bg1"/>
                </a:solidFill>
              </a:rPr>
              <a:t> debido a que depende de WSGI para el despliegue, el cual no fija variables de entorno.</a:t>
            </a:r>
          </a:p>
        </p:txBody>
      </p:sp>
    </p:spTree>
    <p:extLst>
      <p:ext uri="{BB962C8B-B14F-4D97-AF65-F5344CB8AC3E}">
        <p14:creationId xmlns:p14="http://schemas.microsoft.com/office/powerpoint/2010/main" val="235419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Manejo de datos en </a:t>
            </a:r>
            <a:r>
              <a:rPr lang="es-ES" dirty="0" err="1"/>
              <a:t>Session</a:t>
            </a:r>
            <a:endParaRPr lang="es-ES" dirty="0"/>
          </a:p>
          <a:p>
            <a:pPr marL="457200" indent="-457200">
              <a:buSzPct val="100000"/>
            </a:pPr>
            <a:r>
              <a:rPr lang="es-ES" b="1" dirty="0"/>
              <a:t>Dependencias</a:t>
            </a:r>
          </a:p>
          <a:p>
            <a:pPr marL="457200" indent="-457200">
              <a:buSzPct val="100000"/>
            </a:pPr>
            <a:r>
              <a:rPr lang="es-ES" dirty="0"/>
              <a:t>Ejemplo básico mejorado</a:t>
            </a:r>
          </a:p>
          <a:p>
            <a:pPr marL="457200" indent="-457200">
              <a:buSzPct val="100000"/>
            </a:pPr>
            <a:r>
              <a:rPr lang="es-ES" dirty="0"/>
              <a:t>Ejemplo sin inversión de dependencias mejorado</a:t>
            </a:r>
          </a:p>
          <a:p>
            <a:pPr marL="457200" indent="-457200">
              <a:buSzPct val="100000"/>
            </a:pPr>
            <a:r>
              <a:rPr lang="es-ES" dirty="0"/>
              <a:t>Ejemplo con inversión de dependencias mejorado</a:t>
            </a:r>
          </a:p>
        </p:txBody>
      </p:sp>
    </p:spTree>
    <p:extLst>
      <p:ext uri="{BB962C8B-B14F-4D97-AF65-F5344CB8AC3E}">
        <p14:creationId xmlns:p14="http://schemas.microsoft.com/office/powerpoint/2010/main" val="262605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b="1" dirty="0"/>
              <a:t>Manejo de datos en </a:t>
            </a:r>
            <a:r>
              <a:rPr lang="es-ES" b="1" dirty="0" err="1"/>
              <a:t>Session</a:t>
            </a:r>
            <a:endParaRPr lang="es-ES" b="1" dirty="0"/>
          </a:p>
          <a:p>
            <a:pPr marL="457200" indent="-457200">
              <a:buSzPct val="100000"/>
            </a:pPr>
            <a:r>
              <a:rPr lang="es-ES" dirty="0"/>
              <a:t>Dependencias</a:t>
            </a:r>
          </a:p>
          <a:p>
            <a:pPr marL="457200" indent="-457200">
              <a:buSzPct val="100000"/>
            </a:pPr>
            <a:r>
              <a:rPr lang="es-ES" dirty="0"/>
              <a:t>Ejemplo básico mejorado</a:t>
            </a:r>
          </a:p>
          <a:p>
            <a:pPr marL="457200" indent="-457200">
              <a:buSzPct val="100000"/>
            </a:pPr>
            <a:r>
              <a:rPr lang="es-ES" dirty="0"/>
              <a:t>Ejemplo sin inversión de dependencias mejorado</a:t>
            </a:r>
          </a:p>
          <a:p>
            <a:pPr marL="457200" indent="-457200">
              <a:buSzPct val="100000"/>
            </a:pPr>
            <a:r>
              <a:rPr lang="es-ES" dirty="0"/>
              <a:t>Ejemplo con inversión de dependencias mejorado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012723"/>
            <a:ext cx="9666016" cy="3254477"/>
          </a:xfrm>
        </p:spPr>
        <p:txBody>
          <a:bodyPr/>
          <a:lstStyle/>
          <a:p>
            <a:pPr algn="just"/>
            <a:r>
              <a:rPr lang="en-US" sz="2400" dirty="0"/>
              <a:t>Good software systems begin with </a:t>
            </a:r>
            <a:r>
              <a:rPr lang="en-US" sz="2400" b="1" dirty="0"/>
              <a:t>clean code</a:t>
            </a:r>
            <a:r>
              <a:rPr lang="en-US" sz="2400" dirty="0"/>
              <a:t>. On the one hand, if the </a:t>
            </a:r>
            <a:r>
              <a:rPr lang="en-US" sz="2400" b="1" dirty="0"/>
              <a:t>bricks (functions, modules, classes, etc.)</a:t>
            </a:r>
            <a:r>
              <a:rPr lang="en-US" sz="2400" dirty="0"/>
              <a:t> aren’t well made, the </a:t>
            </a:r>
            <a:r>
              <a:rPr lang="en-US" sz="2400" b="1" dirty="0"/>
              <a:t>architecture</a:t>
            </a:r>
            <a:r>
              <a:rPr lang="en-US" sz="2400" dirty="0"/>
              <a:t> of the building doesn’t matter much. On the other hand, you can make a substantial mess with well-made bricks. This is where the </a:t>
            </a:r>
            <a:r>
              <a:rPr lang="en-US" sz="2400" b="1" dirty="0"/>
              <a:t>SOLID</a:t>
            </a:r>
            <a:r>
              <a:rPr lang="en-US" sz="2400" dirty="0"/>
              <a:t> principles come in.</a:t>
            </a:r>
            <a:endParaRPr lang="es-CO" sz="2400" dirty="0"/>
          </a:p>
          <a:p>
            <a:pPr marL="76200" indent="0" algn="just">
              <a:buNone/>
            </a:pPr>
            <a:endParaRPr lang="en-US" sz="2800" i="1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82" y="3483343"/>
            <a:ext cx="2590886" cy="259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38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7122766-4A2C-C626-E2D1-EFF45279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SOLID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03B415-E57C-A319-28CB-380A934A3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000" dirty="0"/>
              <a:t>The SOLID principles tell us how to </a:t>
            </a:r>
            <a:r>
              <a:rPr lang="en-US" sz="2000" b="1" dirty="0"/>
              <a:t>arrange</a:t>
            </a:r>
            <a:r>
              <a:rPr lang="en-US" sz="2000" dirty="0"/>
              <a:t> our </a:t>
            </a:r>
            <a:r>
              <a:rPr lang="en-US" sz="2000" b="1" dirty="0"/>
              <a:t>functions</a:t>
            </a:r>
            <a:r>
              <a:rPr lang="en-US" sz="2000" dirty="0"/>
              <a:t> and </a:t>
            </a:r>
            <a:r>
              <a:rPr lang="en-US" sz="2000" b="1" dirty="0"/>
              <a:t>data</a:t>
            </a:r>
            <a:r>
              <a:rPr lang="en-US" sz="2000" dirty="0"/>
              <a:t> structures into </a:t>
            </a:r>
            <a:r>
              <a:rPr lang="en-US" sz="2000" b="1" dirty="0"/>
              <a:t>classes</a:t>
            </a:r>
            <a:r>
              <a:rPr lang="en-US" sz="2000" dirty="0"/>
              <a:t>, and how those classes should be </a:t>
            </a:r>
            <a:r>
              <a:rPr lang="en-US" sz="2000" b="1" dirty="0"/>
              <a:t>interconnected</a:t>
            </a:r>
            <a:r>
              <a:rPr lang="en-US" sz="2000" dirty="0"/>
              <a:t>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The use of the word “class” does not imply that these principles are applicable only to object-oriented software. A class is simply a coupled grouping of functions and data.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Every software system has such groupings, whether they are called classes or not. The SOLID principles apply to those groupings.</a:t>
            </a:r>
            <a:endParaRPr lang="es-CO" sz="2000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FF0B80-F6BB-0DB8-509C-891FBD33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908" y="4345163"/>
            <a:ext cx="3399821" cy="2030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6992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7122766-4A2C-C626-E2D1-EFF45279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SOLID – </a:t>
            </a:r>
            <a:r>
              <a:rPr lang="es-CO" dirty="0" err="1"/>
              <a:t>Goals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751DF02-082D-1E1D-A8B5-A498E6640C84}"/>
              </a:ext>
            </a:extLst>
          </p:cNvPr>
          <p:cNvSpPr txBox="1">
            <a:spLocks/>
          </p:cNvSpPr>
          <p:nvPr/>
        </p:nvSpPr>
        <p:spPr>
          <a:xfrm>
            <a:off x="2076994" y="1410789"/>
            <a:ext cx="4974735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goal of the principles is the creation of mid-level software structures (modules) that: </a:t>
            </a:r>
          </a:p>
          <a:p>
            <a:pPr lvl="1" algn="just">
              <a:buClr>
                <a:srgbClr val="009BAF"/>
              </a:buClr>
            </a:pPr>
            <a:r>
              <a:rPr lang="en-US" sz="2200" dirty="0"/>
              <a:t>Tolerate change.</a:t>
            </a:r>
          </a:p>
          <a:p>
            <a:pPr lvl="1" algn="just">
              <a:buClr>
                <a:srgbClr val="009BAF"/>
              </a:buClr>
            </a:pPr>
            <a:r>
              <a:rPr lang="en-US" sz="2200" dirty="0"/>
              <a:t>Are easy to understand.</a:t>
            </a:r>
          </a:p>
          <a:p>
            <a:pPr lvl="1" algn="just">
              <a:buClr>
                <a:srgbClr val="009BAF"/>
              </a:buClr>
            </a:pPr>
            <a:r>
              <a:rPr lang="en-US" sz="2200" dirty="0"/>
              <a:t>Are the basis of components that can be used in many software systems.</a:t>
            </a:r>
            <a:endParaRPr lang="es-CO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F83FE-E0E6-37E4-7CCF-1658E73B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043" y="2286903"/>
            <a:ext cx="3591663" cy="291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32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01CAF-9BB7-BF73-15F9-C7D3AF81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SOLID – </a:t>
            </a:r>
            <a:r>
              <a:rPr lang="es-CO" dirty="0" err="1"/>
              <a:t>Principles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DB1543-0884-F1B9-FAC6-FA6139ED3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3269366"/>
          </a:xfrm>
        </p:spPr>
        <p:txBody>
          <a:bodyPr anchor="ctr"/>
          <a:lstStyle/>
          <a:p>
            <a:pPr algn="ctr"/>
            <a:r>
              <a:rPr lang="en-US" b="1" dirty="0"/>
              <a:t>SRP: </a:t>
            </a:r>
            <a:r>
              <a:rPr lang="en-US" dirty="0"/>
              <a:t>The Single Responsibility Principle </a:t>
            </a:r>
          </a:p>
          <a:p>
            <a:pPr algn="ctr"/>
            <a:r>
              <a:rPr lang="es-CO" b="1" dirty="0"/>
              <a:t>OCP: </a:t>
            </a:r>
            <a:r>
              <a:rPr lang="es-CO" dirty="0" err="1"/>
              <a:t>The</a:t>
            </a:r>
            <a:r>
              <a:rPr lang="es-CO" dirty="0"/>
              <a:t> Open-</a:t>
            </a:r>
            <a:r>
              <a:rPr lang="es-CO" dirty="0" err="1"/>
              <a:t>Closed</a:t>
            </a:r>
            <a:r>
              <a:rPr lang="es-CO" dirty="0"/>
              <a:t> </a:t>
            </a:r>
            <a:r>
              <a:rPr lang="es-CO" dirty="0" err="1"/>
              <a:t>Principle</a:t>
            </a:r>
            <a:endParaRPr lang="es-CO" dirty="0"/>
          </a:p>
          <a:p>
            <a:pPr algn="ctr"/>
            <a:r>
              <a:rPr lang="es-CO" b="1" dirty="0"/>
              <a:t>LSP: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Liskov</a:t>
            </a:r>
            <a:r>
              <a:rPr lang="es-CO" dirty="0"/>
              <a:t> </a:t>
            </a:r>
            <a:r>
              <a:rPr lang="es-CO" dirty="0" err="1"/>
              <a:t>Substitution</a:t>
            </a:r>
            <a:r>
              <a:rPr lang="es-CO" dirty="0"/>
              <a:t> </a:t>
            </a:r>
            <a:r>
              <a:rPr lang="es-CO" dirty="0" err="1"/>
              <a:t>Principle</a:t>
            </a:r>
            <a:endParaRPr lang="es-CO" dirty="0"/>
          </a:p>
          <a:p>
            <a:pPr algn="ctr"/>
            <a:r>
              <a:rPr lang="en-US" b="1" dirty="0"/>
              <a:t>ISP: </a:t>
            </a:r>
            <a:r>
              <a:rPr lang="en-US" dirty="0"/>
              <a:t>The Interface Segregation Principle</a:t>
            </a:r>
          </a:p>
          <a:p>
            <a:pPr algn="ctr"/>
            <a:r>
              <a:rPr lang="en-US" b="1" dirty="0"/>
              <a:t>DIP: </a:t>
            </a:r>
            <a:r>
              <a:rPr lang="en-US" dirty="0"/>
              <a:t>The Dependency Inversion Principle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746D57-93E5-5D3A-79A3-FBFC05894E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391E1F0-7306-0FFA-7FB0-E144413B32AC}"/>
              </a:ext>
            </a:extLst>
          </p:cNvPr>
          <p:cNvSpPr/>
          <p:nvPr/>
        </p:nvSpPr>
        <p:spPr>
          <a:xfrm>
            <a:off x="4728456" y="4817807"/>
            <a:ext cx="4661350" cy="62940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Software </a:t>
            </a:r>
            <a:r>
              <a:rPr lang="es-CO" b="1" dirty="0" err="1"/>
              <a:t>architech’s</a:t>
            </a:r>
            <a:r>
              <a:rPr lang="es-CO" b="1" dirty="0"/>
              <a:t> </a:t>
            </a:r>
            <a:r>
              <a:rPr lang="es-CO" b="1" dirty="0" err="1"/>
              <a:t>handbook</a:t>
            </a:r>
            <a:r>
              <a:rPr lang="es-CO" b="1" dirty="0"/>
              <a:t> -&gt; </a:t>
            </a:r>
            <a:r>
              <a:rPr lang="es-CO" b="1" dirty="0" err="1"/>
              <a:t>pag</a:t>
            </a:r>
            <a:r>
              <a:rPr lang="es-CO" b="1" dirty="0"/>
              <a:t> 184</a:t>
            </a:r>
          </a:p>
        </p:txBody>
      </p:sp>
    </p:spTree>
    <p:extLst>
      <p:ext uri="{BB962C8B-B14F-4D97-AF65-F5344CB8AC3E}">
        <p14:creationId xmlns:p14="http://schemas.microsoft.com/office/powerpoint/2010/main" val="238948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FB61-7E3D-F147-0DE8-5EBE0082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Dependency Inversion Principle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D28FA0-BB26-3CE6-2B83-684F9F7ED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The Dependency Inversion Principle (DIP) tells us that the </a:t>
            </a:r>
            <a:r>
              <a:rPr lang="en-US" sz="2400" b="1" dirty="0"/>
              <a:t>most flexible systems</a:t>
            </a:r>
            <a:r>
              <a:rPr lang="en-US" sz="2400" dirty="0"/>
              <a:t> are those in which source code dependencies </a:t>
            </a:r>
            <a:r>
              <a:rPr lang="en-US" sz="2400" b="1" dirty="0"/>
              <a:t>refer only to abstractions</a:t>
            </a:r>
            <a:r>
              <a:rPr lang="en-US" sz="2400" dirty="0"/>
              <a:t>, not to concretions.</a:t>
            </a:r>
            <a:endParaRPr lang="es-CO" sz="2400" dirty="0"/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4AE439-0DC7-4A3C-2504-FBBB2D2773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94A24C-50D6-1D68-961C-B5F6F033A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20" y="3647082"/>
            <a:ext cx="4320910" cy="2222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003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029FA-4071-8789-86C1-FF131190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What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a </a:t>
            </a:r>
            <a:r>
              <a:rPr lang="es-CO" dirty="0" err="1"/>
              <a:t>dependency</a:t>
            </a:r>
            <a:r>
              <a:rPr lang="es-CO" dirty="0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7881C9-BB6C-3973-3EB2-1EF165678A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EBB2EF-92E1-F6CC-1418-AA5B21014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684" y="1419741"/>
            <a:ext cx="5937900" cy="1259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A81C8F-F272-CA44-025E-2C6473CA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25" y="2866338"/>
            <a:ext cx="5581437" cy="2129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FB75D0-6983-D76E-8281-E85C9B327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317" y="4656735"/>
            <a:ext cx="5426909" cy="20043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01594FE-F403-F5AE-2901-1D65020FF6C6}"/>
              </a:ext>
            </a:extLst>
          </p:cNvPr>
          <p:cNvSpPr/>
          <p:nvPr/>
        </p:nvSpPr>
        <p:spPr>
          <a:xfrm>
            <a:off x="2076994" y="1419741"/>
            <a:ext cx="2846914" cy="83931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Identifique las dependencias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5699E2-97D2-5CDC-BD6E-4F34D91627B6}"/>
              </a:ext>
            </a:extLst>
          </p:cNvPr>
          <p:cNvSpPr/>
          <p:nvPr/>
        </p:nvSpPr>
        <p:spPr>
          <a:xfrm>
            <a:off x="9202993" y="3166756"/>
            <a:ext cx="1953505" cy="83931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8 dependencias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2AD8B04-D8A1-4978-3964-42E0C8331AE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952237" y="1677984"/>
            <a:ext cx="2250756" cy="190842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631A304-4389-E08C-43DD-A8F6D6AFF05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479179" y="3586413"/>
            <a:ext cx="1723814" cy="115619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0C3A339-9009-7C3B-1832-3682770EA11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20860" y="3586413"/>
            <a:ext cx="3382133" cy="41965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47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029FA-4071-8789-86C1-FF131190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What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a </a:t>
            </a:r>
            <a:r>
              <a:rPr lang="es-CO" dirty="0" err="1"/>
              <a:t>dependency</a:t>
            </a:r>
            <a:r>
              <a:rPr lang="es-CO" dirty="0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7881C9-BB6C-3973-3EB2-1EF165678A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1594FE-F403-F5AE-2901-1D65020FF6C6}"/>
              </a:ext>
            </a:extLst>
          </p:cNvPr>
          <p:cNvSpPr/>
          <p:nvPr/>
        </p:nvSpPr>
        <p:spPr>
          <a:xfrm>
            <a:off x="1828824" y="1124680"/>
            <a:ext cx="1905279" cy="83931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Sin DIP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A9B6DCC-7FB7-EEA6-30B6-23ABE122F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029" y="2153639"/>
            <a:ext cx="6837607" cy="180366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16A4A8D-6CEF-3AB3-91F2-B0B472D83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86" y="4020220"/>
            <a:ext cx="4132334" cy="1699495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26792E1F-EFF6-4182-C8D2-CA34DD0EC9D5}"/>
              </a:ext>
            </a:extLst>
          </p:cNvPr>
          <p:cNvSpPr/>
          <p:nvPr/>
        </p:nvSpPr>
        <p:spPr>
          <a:xfrm>
            <a:off x="1687207" y="4364991"/>
            <a:ext cx="3269106" cy="129180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¿Qué debemos hacer si queremos que el personaje use un arco?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689942A-0F67-EF3E-6C64-EC8CCDABC671}"/>
              </a:ext>
            </a:extLst>
          </p:cNvPr>
          <p:cNvSpPr/>
          <p:nvPr/>
        </p:nvSpPr>
        <p:spPr>
          <a:xfrm>
            <a:off x="5141843" y="5780941"/>
            <a:ext cx="5870366" cy="92423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R/ Deberíamos cambiar la clase </a:t>
            </a:r>
            <a:r>
              <a:rPr lang="es-CO" sz="1600" b="1" dirty="0" err="1">
                <a:solidFill>
                  <a:schemeClr val="bg1"/>
                </a:solidFill>
              </a:rPr>
              <a:t>Character</a:t>
            </a:r>
            <a:r>
              <a:rPr lang="es-CO" sz="1600" b="1" dirty="0">
                <a:solidFill>
                  <a:schemeClr val="bg1"/>
                </a:solidFill>
              </a:rPr>
              <a:t>. Esto significa que </a:t>
            </a:r>
            <a:r>
              <a:rPr lang="es-CO" sz="1600" b="1" dirty="0" err="1">
                <a:solidFill>
                  <a:schemeClr val="bg1"/>
                </a:solidFill>
              </a:rPr>
              <a:t>Character</a:t>
            </a:r>
            <a:r>
              <a:rPr lang="es-CO" sz="1600" b="1" dirty="0">
                <a:solidFill>
                  <a:schemeClr val="bg1"/>
                </a:solidFill>
              </a:rPr>
              <a:t> depende de </a:t>
            </a:r>
            <a:r>
              <a:rPr lang="es-CO" sz="1600" b="1" dirty="0" err="1">
                <a:solidFill>
                  <a:schemeClr val="bg1"/>
                </a:solidFill>
              </a:rPr>
              <a:t>Sword</a:t>
            </a:r>
            <a:r>
              <a:rPr lang="es-CO" sz="1600" b="1" dirty="0">
                <a:solidFill>
                  <a:schemeClr val="bg1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41182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029FA-4071-8789-86C1-FF131190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What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a </a:t>
            </a:r>
            <a:r>
              <a:rPr lang="es-CO" dirty="0" err="1"/>
              <a:t>dependency</a:t>
            </a:r>
            <a:r>
              <a:rPr lang="es-CO" dirty="0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7881C9-BB6C-3973-3EB2-1EF165678A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1594FE-F403-F5AE-2901-1D65020FF6C6}"/>
              </a:ext>
            </a:extLst>
          </p:cNvPr>
          <p:cNvSpPr/>
          <p:nvPr/>
        </p:nvSpPr>
        <p:spPr>
          <a:xfrm>
            <a:off x="1828824" y="1124680"/>
            <a:ext cx="1895037" cy="74387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Con DIP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6792E1F-EFF6-4182-C8D2-CA34DD0EC9D5}"/>
              </a:ext>
            </a:extLst>
          </p:cNvPr>
          <p:cNvSpPr/>
          <p:nvPr/>
        </p:nvSpPr>
        <p:spPr>
          <a:xfrm>
            <a:off x="1687207" y="4364991"/>
            <a:ext cx="3269106" cy="129180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¿Qué debemos hacer si queremos que el personaje use un arco?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689942A-0F67-EF3E-6C64-EC8CCDABC671}"/>
              </a:ext>
            </a:extLst>
          </p:cNvPr>
          <p:cNvSpPr/>
          <p:nvPr/>
        </p:nvSpPr>
        <p:spPr>
          <a:xfrm>
            <a:off x="117882" y="5847493"/>
            <a:ext cx="5870366" cy="92423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R/ Deberíamos crear una nueva clase. </a:t>
            </a:r>
            <a:r>
              <a:rPr lang="es-CO" sz="1600" b="1" dirty="0" err="1">
                <a:solidFill>
                  <a:schemeClr val="bg1"/>
                </a:solidFill>
              </a:rPr>
              <a:t>Character</a:t>
            </a:r>
            <a:r>
              <a:rPr lang="es-CO" sz="1600" b="1" dirty="0">
                <a:solidFill>
                  <a:schemeClr val="bg1"/>
                </a:solidFill>
              </a:rPr>
              <a:t> no depende directamente de </a:t>
            </a:r>
            <a:r>
              <a:rPr lang="es-CO" sz="1600" b="1" dirty="0" err="1">
                <a:solidFill>
                  <a:schemeClr val="bg1"/>
                </a:solidFill>
              </a:rPr>
              <a:t>Bow</a:t>
            </a:r>
            <a:r>
              <a:rPr lang="es-CO" sz="1600" b="1" dirty="0">
                <a:solidFill>
                  <a:schemeClr val="bg1"/>
                </a:solidFill>
              </a:rPr>
              <a:t> o </a:t>
            </a:r>
            <a:r>
              <a:rPr lang="es-CO" sz="1600" b="1" dirty="0" err="1">
                <a:solidFill>
                  <a:schemeClr val="bg1"/>
                </a:solidFill>
              </a:rPr>
              <a:t>Sword</a:t>
            </a:r>
            <a:r>
              <a:rPr lang="es-CO" sz="1600" b="1" dirty="0">
                <a:solidFill>
                  <a:schemeClr val="bg1"/>
                </a:solidFill>
              </a:rPr>
              <a:t> sino del </a:t>
            </a:r>
            <a:r>
              <a:rPr lang="es-CO" sz="1600" b="1" dirty="0" err="1">
                <a:solidFill>
                  <a:schemeClr val="bg1"/>
                </a:solidFill>
              </a:rPr>
              <a:t>conecpto</a:t>
            </a:r>
            <a:r>
              <a:rPr lang="es-CO" sz="1600" b="1" dirty="0">
                <a:solidFill>
                  <a:schemeClr val="bg1"/>
                </a:solidFill>
              </a:rPr>
              <a:t> abstracto definido en </a:t>
            </a:r>
            <a:r>
              <a:rPr lang="es-CO" sz="1600" b="1" dirty="0" err="1">
                <a:solidFill>
                  <a:schemeClr val="bg1"/>
                </a:solidFill>
              </a:rPr>
              <a:t>Weapon</a:t>
            </a:r>
            <a:r>
              <a:rPr lang="es-CO" sz="16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049931-39B4-80F3-5073-0A7DE303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73" y="2038322"/>
            <a:ext cx="3941775" cy="19818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704D47-01DA-48EB-7D29-0BE701EC6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07" y="1536685"/>
            <a:ext cx="3509915" cy="146500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697538C-5A47-CA44-F470-1525D46C466B}"/>
              </a:ext>
            </a:extLst>
          </p:cNvPr>
          <p:cNvSpPr/>
          <p:nvPr/>
        </p:nvSpPr>
        <p:spPr>
          <a:xfrm>
            <a:off x="9927370" y="1302197"/>
            <a:ext cx="1796017" cy="92423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Interfaz </a:t>
            </a:r>
            <a:r>
              <a:rPr lang="es-CO" b="1" dirty="0" err="1">
                <a:solidFill>
                  <a:schemeClr val="tx1"/>
                </a:solidFill>
              </a:rPr>
              <a:t>Weapon</a:t>
            </a:r>
            <a:r>
              <a:rPr lang="es-CO" b="1" dirty="0">
                <a:solidFill>
                  <a:schemeClr val="tx1"/>
                </a:solidFill>
              </a:rPr>
              <a:t> (abstracción)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6DDE436-5022-B4C9-7DDE-37D7EF8E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495" y="3379747"/>
            <a:ext cx="4137737" cy="10189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19E91D9-5859-6BF5-5A15-3C36C11EC3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42"/>
          <a:stretch/>
        </p:blipFill>
        <p:spPr>
          <a:xfrm>
            <a:off x="5105219" y="4589347"/>
            <a:ext cx="3609566" cy="115942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51EEF94-E263-2524-0F1D-F555EC450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983" y="4714343"/>
            <a:ext cx="6383409" cy="198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8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DC07A-F437-24CE-649B-4F6363BA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 dirty="0"/>
              <a:t>DIP – </a:t>
            </a:r>
            <a:r>
              <a:rPr lang="es-CO" sz="3600" dirty="0" err="1"/>
              <a:t>Refer</a:t>
            </a:r>
            <a:r>
              <a:rPr lang="es-CO" sz="3600" dirty="0"/>
              <a:t> </a:t>
            </a:r>
            <a:r>
              <a:rPr lang="es-CO" sz="3600" dirty="0" err="1"/>
              <a:t>only</a:t>
            </a:r>
            <a:r>
              <a:rPr lang="es-CO" sz="3600" dirty="0"/>
              <a:t> </a:t>
            </a:r>
            <a:r>
              <a:rPr lang="es-CO" sz="3600" dirty="0" err="1"/>
              <a:t>to</a:t>
            </a:r>
            <a:r>
              <a:rPr lang="es-CO" sz="3600" dirty="0"/>
              <a:t> </a:t>
            </a:r>
            <a:r>
              <a:rPr lang="es-CO" sz="3600" dirty="0" err="1"/>
              <a:t>abstractions</a:t>
            </a:r>
            <a:r>
              <a:rPr lang="es-CO" sz="3600" dirty="0"/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010F83-93DA-23AD-54B3-4DFFEF3C2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Statically typed language</a:t>
            </a:r>
          </a:p>
          <a:p>
            <a:pPr algn="just"/>
            <a:r>
              <a:rPr lang="en-US" dirty="0"/>
              <a:t>In a statically typed language, like Java, this means that the </a:t>
            </a:r>
            <a:r>
              <a:rPr lang="en-US" i="1" dirty="0"/>
              <a:t>use</a:t>
            </a:r>
            <a:r>
              <a:rPr lang="en-US" dirty="0"/>
              <a:t>, </a:t>
            </a:r>
            <a:r>
              <a:rPr lang="en-US" i="1" dirty="0"/>
              <a:t>import</a:t>
            </a:r>
            <a:r>
              <a:rPr lang="en-US" dirty="0"/>
              <a:t>, and </a:t>
            </a:r>
            <a:r>
              <a:rPr lang="en-US" i="1" dirty="0"/>
              <a:t>include</a:t>
            </a:r>
            <a:r>
              <a:rPr lang="en-US" dirty="0"/>
              <a:t> statements should refer </a:t>
            </a:r>
            <a:r>
              <a:rPr lang="en-US" b="1" dirty="0"/>
              <a:t>only to source modules containing interfaces, abstract classes, or some other kind of abstract </a:t>
            </a:r>
            <a:r>
              <a:rPr lang="en-US" dirty="0"/>
              <a:t>declaration.</a:t>
            </a:r>
          </a:p>
          <a:p>
            <a:pPr algn="just"/>
            <a:r>
              <a:rPr lang="en-US" dirty="0"/>
              <a:t>Nothing concrete should be depended on.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r>
              <a:rPr lang="en-US" b="1" dirty="0"/>
              <a:t>Dynamically typed languages</a:t>
            </a:r>
          </a:p>
          <a:p>
            <a:pPr algn="just"/>
            <a:r>
              <a:rPr lang="en-US" dirty="0"/>
              <a:t>The same rule applies for dynamically typed languages, like Ruby and Python. Source </a:t>
            </a:r>
            <a:r>
              <a:rPr lang="en-US" b="1" dirty="0"/>
              <a:t>code dependencies should not refer to concrete modules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However, in these languages it is a bit harder to define what a concrete module is. In particular, it is any module in which the functions being called are implemented.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88EE1C-8AD5-E652-B86B-C2F58C1F5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21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08CD-7FE0-F0B2-6449-FE4F1227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DIP – </a:t>
            </a:r>
            <a:r>
              <a:rPr lang="es-CO" dirty="0" err="1"/>
              <a:t>Refer</a:t>
            </a:r>
            <a:r>
              <a:rPr lang="es-CO" dirty="0"/>
              <a:t> </a:t>
            </a:r>
            <a:r>
              <a:rPr lang="es-CO" dirty="0" err="1"/>
              <a:t>always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abstractions</a:t>
            </a:r>
            <a:r>
              <a:rPr lang="es-CO" dirty="0"/>
              <a:t>?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4AD452-B6DA-EFE1-5F3F-084F1423F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/>
              <a:t>Clearly, treating </a:t>
            </a:r>
            <a:r>
              <a:rPr lang="en-US" sz="2000" b="1" dirty="0"/>
              <a:t>this idea as a rule is unrealistic</a:t>
            </a:r>
            <a:r>
              <a:rPr lang="en-US" sz="2000" dirty="0"/>
              <a:t>, because software systems must depend on many concrete facilities.</a:t>
            </a:r>
          </a:p>
          <a:p>
            <a:pPr algn="just"/>
            <a:endParaRPr lang="en-US" sz="1400" dirty="0"/>
          </a:p>
          <a:p>
            <a:pPr algn="just"/>
            <a:r>
              <a:rPr lang="en-US" sz="2000" dirty="0"/>
              <a:t>For example, the</a:t>
            </a:r>
            <a:r>
              <a:rPr lang="en-US" sz="2000" i="1" dirty="0"/>
              <a:t> String </a:t>
            </a:r>
            <a:r>
              <a:rPr lang="en-US" sz="2000" dirty="0"/>
              <a:t>class in Java is concrete, and </a:t>
            </a:r>
            <a:r>
              <a:rPr lang="en-US" sz="2000" b="1" dirty="0"/>
              <a:t>it would be unrealistic to try to force it to be abstract</a:t>
            </a:r>
            <a:r>
              <a:rPr lang="en-US" sz="2000" dirty="0"/>
              <a:t>.</a:t>
            </a:r>
          </a:p>
          <a:p>
            <a:pPr algn="just"/>
            <a:endParaRPr lang="en-US" sz="1400" dirty="0"/>
          </a:p>
          <a:p>
            <a:pPr algn="just"/>
            <a:r>
              <a:rPr lang="en-US" sz="2000" dirty="0"/>
              <a:t>The source code dependency on the concrete </a:t>
            </a:r>
            <a:r>
              <a:rPr lang="en-US" sz="2000" i="1" dirty="0" err="1"/>
              <a:t>java.lang.string</a:t>
            </a:r>
            <a:r>
              <a:rPr lang="en-US" sz="2000" i="1" dirty="0"/>
              <a:t> </a:t>
            </a:r>
            <a:r>
              <a:rPr lang="en-US" sz="2000" dirty="0"/>
              <a:t>cannot, and should not, be avoided. Because the </a:t>
            </a:r>
            <a:r>
              <a:rPr lang="en-US" sz="2000" b="1" i="1" dirty="0"/>
              <a:t>String</a:t>
            </a:r>
            <a:r>
              <a:rPr lang="en-US" sz="2000" b="1" dirty="0"/>
              <a:t> class is very stable</a:t>
            </a:r>
            <a:r>
              <a:rPr lang="en-US" sz="2000" dirty="0"/>
              <a:t>. </a:t>
            </a:r>
          </a:p>
          <a:p>
            <a:pPr algn="just"/>
            <a:endParaRPr lang="en-US" sz="1400" dirty="0"/>
          </a:p>
          <a:p>
            <a:pPr algn="just"/>
            <a:r>
              <a:rPr lang="en-US" sz="2000" dirty="0"/>
              <a:t>Changes to that class are very rare and tightly controlled. Programmers and architects do not have to worry about frequent and capricious changes to </a:t>
            </a:r>
            <a:r>
              <a:rPr lang="en-US" sz="2000" i="1" dirty="0"/>
              <a:t>String</a:t>
            </a:r>
            <a:r>
              <a:rPr lang="en-US" sz="2000" dirty="0"/>
              <a:t>.</a:t>
            </a:r>
          </a:p>
          <a:p>
            <a:pPr algn="just"/>
            <a:endParaRPr lang="en-US" sz="1400" dirty="0"/>
          </a:p>
          <a:p>
            <a:pPr algn="just"/>
            <a:r>
              <a:rPr lang="en-US" sz="2000" dirty="0"/>
              <a:t>For these reasons, </a:t>
            </a:r>
            <a:r>
              <a:rPr lang="en-US" sz="2000" b="1" dirty="0"/>
              <a:t>we tend to ignore the stable background </a:t>
            </a:r>
            <a:r>
              <a:rPr lang="en-US" sz="2000" dirty="0"/>
              <a:t>of operating system and platform facilities when it comes to DIP.</a:t>
            </a:r>
            <a:endParaRPr lang="es-CO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54F217-B244-9387-23FA-643C806F01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116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AEFF5-887A-FCDA-F692-9B1236B8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Login systems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40EB72A-7034-DEAB-999A-248544698DD0}"/>
              </a:ext>
            </a:extLst>
          </p:cNvPr>
          <p:cNvSpPr txBox="1">
            <a:spLocks/>
          </p:cNvSpPr>
          <p:nvPr/>
        </p:nvSpPr>
        <p:spPr>
          <a:xfrm>
            <a:off x="2076994" y="1557478"/>
            <a:ext cx="5700322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Do you know how the login system works? </a:t>
            </a:r>
          </a:p>
          <a:p>
            <a:endParaRPr lang="en-US" sz="2200" dirty="0"/>
          </a:p>
          <a:p>
            <a:r>
              <a:rPr lang="en-US" sz="2200" dirty="0"/>
              <a:t>How does the application know that I’m connected to the application?</a:t>
            </a:r>
          </a:p>
          <a:p>
            <a:endParaRPr lang="en-US" sz="2200" dirty="0"/>
          </a:p>
          <a:p>
            <a:r>
              <a:rPr lang="en-US" sz="2200" dirty="0"/>
              <a:t>How does the application know that it should show the logout button for a logged user, but to my friend who is not connected, it should show the login button? </a:t>
            </a:r>
          </a:p>
          <a:p>
            <a:endParaRPr lang="en-US" sz="2200" dirty="0"/>
          </a:p>
          <a:p>
            <a:r>
              <a:rPr lang="en-US" sz="2200" dirty="0"/>
              <a:t>For how long will the application know that I am connected? </a:t>
            </a:r>
            <a:endParaRPr lang="es-CO" sz="2200" dirty="0"/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B1119D09-1D1C-7E78-F845-7E2BAC059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006" y="2360726"/>
            <a:ext cx="2820874" cy="28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4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6F301-FB2E-0E3A-082E-36AADB33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Interfaces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79BD80-63E9-9B28-567C-73BB316918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A81436-E782-68E2-7B41-17E60C98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05" y="1202558"/>
            <a:ext cx="4005130" cy="534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D65E6C9-1723-D69B-88FB-28362BEC3364}"/>
              </a:ext>
            </a:extLst>
          </p:cNvPr>
          <p:cNvSpPr/>
          <p:nvPr/>
        </p:nvSpPr>
        <p:spPr>
          <a:xfrm>
            <a:off x="2255166" y="1505931"/>
            <a:ext cx="2582304" cy="12267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¿Saben cómo funciona una maquina expendedora?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0876C6B-D7E6-1B16-D324-A8A375D22832}"/>
              </a:ext>
            </a:extLst>
          </p:cNvPr>
          <p:cNvSpPr/>
          <p:nvPr/>
        </p:nvSpPr>
        <p:spPr>
          <a:xfrm>
            <a:off x="2255166" y="2951701"/>
            <a:ext cx="2582304" cy="68377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Define unos contratos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11D9EF-E380-2170-F135-DA667125EDCB}"/>
              </a:ext>
            </a:extLst>
          </p:cNvPr>
          <p:cNvSpPr/>
          <p:nvPr/>
        </p:nvSpPr>
        <p:spPr>
          <a:xfrm>
            <a:off x="2255166" y="3832101"/>
            <a:ext cx="2582304" cy="11943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Encapsula su funcionamiento (oculta su implementación)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A0EFE07-B9D6-8600-DE85-A56B6891127B}"/>
              </a:ext>
            </a:extLst>
          </p:cNvPr>
          <p:cNvSpPr/>
          <p:nvPr/>
        </p:nvSpPr>
        <p:spPr>
          <a:xfrm>
            <a:off x="2255760" y="5309676"/>
            <a:ext cx="2581710" cy="80731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Provee comportamiento polimórfico </a:t>
            </a:r>
          </a:p>
        </p:txBody>
      </p:sp>
      <p:pic>
        <p:nvPicPr>
          <p:cNvPr id="10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F8F7D26-B416-50D1-5D71-57BAA819C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299" y="1505931"/>
            <a:ext cx="1612325" cy="1645173"/>
          </a:xfrm>
          <a:prstGeom prst="rect">
            <a:avLst/>
          </a:prstGeom>
        </p:spPr>
      </p:pic>
      <p:pic>
        <p:nvPicPr>
          <p:cNvPr id="11" name="Imagen 10" descr="Imagen que contiene juguete, lego, señal&#10;&#10;Descripción generada automáticamente">
            <a:extLst>
              <a:ext uri="{FF2B5EF4-FFF2-40B4-BE49-F238E27FC236}">
                <a16:creationId xmlns:a16="http://schemas.microsoft.com/office/drawing/2014/main" id="{FB68AC0C-3F15-4C4A-A0F6-A4BE29830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922" y="3716986"/>
            <a:ext cx="1512580" cy="22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20B33-57A5-06AF-6FCE-9FE1FEF40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Interfaces – II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BFDCA1-6CC8-1581-C70D-3CED8E36E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s-CO" b="1" dirty="0"/>
              <a:t>¿Cuándo se podrían usar?</a:t>
            </a:r>
          </a:p>
          <a:p>
            <a:pPr algn="just"/>
            <a:r>
              <a:rPr lang="es-CO" dirty="0"/>
              <a:t>Hoy estoy usando un sistema de:</a:t>
            </a:r>
          </a:p>
          <a:p>
            <a:pPr lvl="1" algn="just">
              <a:buClr>
                <a:srgbClr val="009BAF"/>
              </a:buClr>
            </a:pPr>
            <a:r>
              <a:rPr lang="es-CO" dirty="0" err="1"/>
              <a:t>Logging</a:t>
            </a:r>
            <a:r>
              <a:rPr lang="es-CO" dirty="0"/>
              <a:t>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Envió de correos.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Persistencia de datos.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Pagos.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Interfaz de usuarios.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Etc.</a:t>
            </a:r>
          </a:p>
          <a:p>
            <a:pPr lvl="1" algn="just"/>
            <a:endParaRPr lang="es-CO" dirty="0"/>
          </a:p>
          <a:p>
            <a:pPr algn="just"/>
            <a:r>
              <a:rPr lang="es-CO" dirty="0"/>
              <a:t>Pero puede que mañana implemente otras opciones (otra opción de </a:t>
            </a:r>
            <a:r>
              <a:rPr lang="es-CO" dirty="0" err="1"/>
              <a:t>logging</a:t>
            </a:r>
            <a:r>
              <a:rPr lang="es-CO" dirty="0"/>
              <a:t>, otra opción de pago, </a:t>
            </a:r>
            <a:r>
              <a:rPr lang="es-CO" dirty="0" err="1"/>
              <a:t>etc</a:t>
            </a:r>
            <a:r>
              <a:rPr lang="es-CO" dirty="0"/>
              <a:t>). O puede que mi aplicación provea múltiples opciones para cada uno de esos sistemas.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El uso de interfaces sirve para acoplar fácilmente futuros módulos, mejorar mantenibilidad, flexibilidad, y evitar que elementos de alto nivel dependan de detalles de bajo nivel.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1FB2AD-D2D2-E11A-3B76-A2AA421EF8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97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BB5BA-8755-036C-6AC3-CCDECB87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Inversión de dependencias mejorada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1CFC58-4D42-EA75-DFB1-E24078554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s-CO" sz="2400" dirty="0"/>
              <a:t>Para entender mejor la inversión de dependencias veamos un ejemplo práctico mejorado, basado en el taller de la semana pasada.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Este ejemplo lo dividiremos en 3 partes.</a:t>
            </a:r>
          </a:p>
          <a:p>
            <a:pPr lvl="1" algn="just">
              <a:buClr>
                <a:srgbClr val="009BAF"/>
              </a:buClr>
            </a:pPr>
            <a:r>
              <a:rPr lang="es-CO" sz="2000" b="1" dirty="0"/>
              <a:t>Básico: </a:t>
            </a:r>
            <a:r>
              <a:rPr lang="es-CO" sz="2000" dirty="0"/>
              <a:t>ejemplo todo junto en un controlador.</a:t>
            </a:r>
          </a:p>
          <a:p>
            <a:pPr lvl="1" algn="just">
              <a:buClr>
                <a:srgbClr val="009BAF"/>
              </a:buClr>
            </a:pPr>
            <a:r>
              <a:rPr lang="es-CO" sz="2000" b="1" dirty="0"/>
              <a:t>No DIP: </a:t>
            </a:r>
            <a:r>
              <a:rPr lang="es-CO" sz="2000" dirty="0"/>
              <a:t>ejemplo mejorado con clases de almacenamiento separadas.</a:t>
            </a:r>
          </a:p>
          <a:p>
            <a:pPr lvl="1" algn="just">
              <a:buClr>
                <a:srgbClr val="009BAF"/>
              </a:buClr>
            </a:pPr>
            <a:r>
              <a:rPr lang="es-CO" sz="2000" b="1" dirty="0"/>
              <a:t>DIP: </a:t>
            </a:r>
            <a:r>
              <a:rPr lang="es-CO" sz="2000" dirty="0"/>
              <a:t>ejemplo mega mejorado con interface e inversión de dependencias.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DE6885-BC3B-AB5A-F617-EE53AE32E2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097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Manejo de datos en </a:t>
            </a:r>
            <a:r>
              <a:rPr lang="es-ES" dirty="0" err="1"/>
              <a:t>Session</a:t>
            </a:r>
            <a:endParaRPr lang="es-ES" dirty="0"/>
          </a:p>
          <a:p>
            <a:pPr marL="457200" indent="-457200">
              <a:buSzPct val="100000"/>
            </a:pPr>
            <a:r>
              <a:rPr lang="es-ES" dirty="0"/>
              <a:t>Dependencias</a:t>
            </a:r>
          </a:p>
          <a:p>
            <a:pPr marL="457200" indent="-457200">
              <a:buSzPct val="100000"/>
            </a:pPr>
            <a:r>
              <a:rPr lang="es-ES" b="1" dirty="0"/>
              <a:t>Ejemplo básico mejorado</a:t>
            </a:r>
          </a:p>
          <a:p>
            <a:pPr marL="457200" indent="-457200">
              <a:buSzPct val="100000"/>
            </a:pPr>
            <a:r>
              <a:rPr lang="es-ES" dirty="0"/>
              <a:t>Ejemplo sin inversión de dependencias mejorado</a:t>
            </a:r>
          </a:p>
          <a:p>
            <a:pPr marL="457200" indent="-457200">
              <a:buSzPct val="100000"/>
            </a:pPr>
            <a:r>
              <a:rPr lang="es-ES" dirty="0"/>
              <a:t>Ejemplo con inversión de dependencias mejorado</a:t>
            </a:r>
          </a:p>
        </p:txBody>
      </p:sp>
    </p:spTree>
    <p:extLst>
      <p:ext uri="{BB962C8B-B14F-4D97-AF65-F5344CB8AC3E}">
        <p14:creationId xmlns:p14="http://schemas.microsoft.com/office/powerpoint/2010/main" val="205968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8A735D76-43EA-F5B2-1485-A3CA3F14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1825232"/>
            <a:ext cx="8912193" cy="39327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00070E-4FB8-B514-AFEF-1C037A542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Vista básica mejorada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44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AFEFEC-11CF-9577-F85D-06397823CE97}"/>
              </a:ext>
            </a:extLst>
          </p:cNvPr>
          <p:cNvSpPr/>
          <p:nvPr/>
        </p:nvSpPr>
        <p:spPr>
          <a:xfrm>
            <a:off x="9140645" y="1415330"/>
            <a:ext cx="2846914" cy="12267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Ahora brindamos 2 opciones de almacenamiento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FAE1375-DEAE-C077-0CB9-98B8802ECE2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8499371" y="2642101"/>
            <a:ext cx="2064731" cy="193512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6B1D4B-4026-4B27-6148-BCE46D1CA4E0}"/>
              </a:ext>
            </a:extLst>
          </p:cNvPr>
          <p:cNvSpPr/>
          <p:nvPr/>
        </p:nvSpPr>
        <p:spPr>
          <a:xfrm>
            <a:off x="1627898" y="3791605"/>
            <a:ext cx="2602365" cy="67720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¿Algún comentario?</a:t>
            </a:r>
          </a:p>
        </p:txBody>
      </p:sp>
    </p:spTree>
    <p:extLst>
      <p:ext uri="{BB962C8B-B14F-4D97-AF65-F5344CB8AC3E}">
        <p14:creationId xmlns:p14="http://schemas.microsoft.com/office/powerpoint/2010/main" val="377695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BC37AA79-3193-2CB1-5431-BB059B934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693183"/>
            <a:ext cx="8634208" cy="547163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45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24DCBE9-B8A1-4DD8-A79B-A5A8BE77C9E6}"/>
              </a:ext>
            </a:extLst>
          </p:cNvPr>
          <p:cNvSpPr/>
          <p:nvPr/>
        </p:nvSpPr>
        <p:spPr>
          <a:xfrm>
            <a:off x="9038468" y="213882"/>
            <a:ext cx="2942633" cy="67720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¿Algún comentario?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5F61F7-1F90-198B-B8D0-91BFFB2086D0}"/>
              </a:ext>
            </a:extLst>
          </p:cNvPr>
          <p:cNvSpPr/>
          <p:nvPr/>
        </p:nvSpPr>
        <p:spPr>
          <a:xfrm>
            <a:off x="9038468" y="1056287"/>
            <a:ext cx="2942633" cy="12267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Dependemos de 2 librerías, una para guardado local y otra para guardado en GCP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B2BB459-16BC-B83E-3E66-BE07F20B202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65986" y="1669673"/>
            <a:ext cx="3972482" cy="209303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0DC013EA-CBDC-E2F9-DB6D-7AC1A4C6982B}"/>
              </a:ext>
            </a:extLst>
          </p:cNvPr>
          <p:cNvSpPr/>
          <p:nvPr/>
        </p:nvSpPr>
        <p:spPr>
          <a:xfrm>
            <a:off x="9023800" y="2436197"/>
            <a:ext cx="2957301" cy="100054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Hacemos un </a:t>
            </a:r>
            <a:r>
              <a:rPr lang="es-CO" b="1" dirty="0" err="1">
                <a:solidFill>
                  <a:schemeClr val="tx1"/>
                </a:solidFill>
              </a:rPr>
              <a:t>if</a:t>
            </a:r>
            <a:r>
              <a:rPr lang="es-CO" b="1" dirty="0">
                <a:solidFill>
                  <a:schemeClr val="tx1"/>
                </a:solidFill>
              </a:rPr>
              <a:t> para verificar si guardamos local o en GCP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E3DE947-486C-8108-B174-411318D213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908331" y="2936470"/>
            <a:ext cx="4115469" cy="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ABA9054-C6C5-3B85-FD3F-5590A1E07EF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79531" y="2936470"/>
            <a:ext cx="5944269" cy="151991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6948C73-4A39-107C-5535-E82EDE018561}"/>
              </a:ext>
            </a:extLst>
          </p:cNvPr>
          <p:cNvSpPr/>
          <p:nvPr/>
        </p:nvSpPr>
        <p:spPr>
          <a:xfrm>
            <a:off x="8140713" y="5789830"/>
            <a:ext cx="3338287" cy="80730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¿Y qué pasa si queremos agregar un tercer sistema de almacenamiento?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47B5E14-6F61-08F5-C617-B6E6130F24D6}"/>
              </a:ext>
            </a:extLst>
          </p:cNvPr>
          <p:cNvSpPr/>
          <p:nvPr/>
        </p:nvSpPr>
        <p:spPr>
          <a:xfrm>
            <a:off x="9572479" y="4359902"/>
            <a:ext cx="2408622" cy="1198202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¿Y qué pasa si queremos guardar imágenes desde otro controlador?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01D811C8-B726-C411-8F60-534240FAE51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834759" y="1669673"/>
            <a:ext cx="4203709" cy="334376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27AC2861-65F4-D17D-FF3E-2B07D7D9EE68}"/>
              </a:ext>
            </a:extLst>
          </p:cNvPr>
          <p:cNvSpPr/>
          <p:nvPr/>
        </p:nvSpPr>
        <p:spPr>
          <a:xfrm>
            <a:off x="523853" y="6280230"/>
            <a:ext cx="6988774" cy="51014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Instalar GCP en Python (Anaconda </a:t>
            </a:r>
            <a:r>
              <a:rPr lang="es-CO" b="1" dirty="0" err="1">
                <a:solidFill>
                  <a:schemeClr val="tx1"/>
                </a:solidFill>
              </a:rPr>
              <a:t>prompt</a:t>
            </a:r>
            <a:r>
              <a:rPr lang="es-CO" b="1" dirty="0">
                <a:solidFill>
                  <a:schemeClr val="tx1"/>
                </a:solidFill>
              </a:rPr>
              <a:t> o Terminal VS):</a:t>
            </a:r>
          </a:p>
          <a:p>
            <a:pPr algn="ctr"/>
            <a:r>
              <a:rPr lang="es-CO" b="1" dirty="0" err="1"/>
              <a:t>pip</a:t>
            </a:r>
            <a:r>
              <a:rPr lang="es-CO" b="1" dirty="0"/>
              <a:t>  </a:t>
            </a:r>
            <a:r>
              <a:rPr lang="es-CO" b="1" dirty="0" err="1"/>
              <a:t>install</a:t>
            </a:r>
            <a:r>
              <a:rPr lang="es-CO" b="1" dirty="0"/>
              <a:t> </a:t>
            </a:r>
            <a:r>
              <a:rPr lang="es-CO" b="1" dirty="0" err="1"/>
              <a:t>google-cloud-storage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50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3" grpId="0" animBg="1"/>
      <p:bldP spid="14" grpId="0" animBg="1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Manejo de datos en </a:t>
            </a:r>
            <a:r>
              <a:rPr lang="es-ES" dirty="0" err="1"/>
              <a:t>Session</a:t>
            </a:r>
            <a:endParaRPr lang="es-ES" dirty="0"/>
          </a:p>
          <a:p>
            <a:pPr marL="457200" indent="-457200">
              <a:buSzPct val="100000"/>
            </a:pPr>
            <a:r>
              <a:rPr lang="es-ES" dirty="0"/>
              <a:t>Dependencias</a:t>
            </a:r>
          </a:p>
          <a:p>
            <a:pPr marL="457200" indent="-457200">
              <a:buSzPct val="100000"/>
            </a:pPr>
            <a:r>
              <a:rPr lang="es-ES" dirty="0"/>
              <a:t>Ejemplo básico mejorado</a:t>
            </a:r>
          </a:p>
          <a:p>
            <a:pPr marL="457200" indent="-457200">
              <a:buSzPct val="100000"/>
            </a:pPr>
            <a:r>
              <a:rPr lang="es-ES" b="1" dirty="0"/>
              <a:t>Ejemplo sin inversión de dependencias mejorado</a:t>
            </a:r>
          </a:p>
          <a:p>
            <a:pPr marL="457200" indent="-457200">
              <a:buSzPct val="100000"/>
            </a:pPr>
            <a:r>
              <a:rPr lang="es-ES" dirty="0"/>
              <a:t>Ejemplo con inversión de dependencias mejorado</a:t>
            </a:r>
          </a:p>
        </p:txBody>
      </p:sp>
    </p:spTree>
    <p:extLst>
      <p:ext uri="{BB962C8B-B14F-4D97-AF65-F5344CB8AC3E}">
        <p14:creationId xmlns:p14="http://schemas.microsoft.com/office/powerpoint/2010/main" val="39307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3A8AFD2-F183-D360-FFF7-C663E9C86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60" y="1120371"/>
            <a:ext cx="7712108" cy="17756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565D0E-D3CA-7145-BFC0-AE38E554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672666"/>
          </a:xfrm>
        </p:spPr>
        <p:txBody>
          <a:bodyPr>
            <a:normAutofit fontScale="90000"/>
          </a:bodyPr>
          <a:lstStyle/>
          <a:p>
            <a:r>
              <a:rPr lang="es-CO" dirty="0"/>
              <a:t>Versión sin DI – Clases concretas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F41775-1253-56BE-AA0E-B1A6E3800B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47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642CFD-C1F2-6F9D-4AE9-683682DE6A88}"/>
              </a:ext>
            </a:extLst>
          </p:cNvPr>
          <p:cNvSpPr/>
          <p:nvPr/>
        </p:nvSpPr>
        <p:spPr>
          <a:xfrm>
            <a:off x="8908472" y="2000702"/>
            <a:ext cx="2805754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¿Algún comentario?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¿Qué hacen estas clases?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6CA9EE8-1488-F057-164C-82AFC490A82E}"/>
              </a:ext>
            </a:extLst>
          </p:cNvPr>
          <p:cNvSpPr/>
          <p:nvPr/>
        </p:nvSpPr>
        <p:spPr>
          <a:xfrm>
            <a:off x="2029166" y="4457774"/>
            <a:ext cx="2859938" cy="134438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Movimos la lógica de los guardados de imágenes a clases separadas para que sea más fácil reutilizarlas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C75F15-110B-BD0C-570B-D742A2D07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62" y="3520433"/>
            <a:ext cx="7132938" cy="187468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CCC1CB8-9E46-48F6-D86D-A5376B2EAA89}"/>
              </a:ext>
            </a:extLst>
          </p:cNvPr>
          <p:cNvSpPr/>
          <p:nvPr/>
        </p:nvSpPr>
        <p:spPr>
          <a:xfrm>
            <a:off x="7505595" y="5510112"/>
            <a:ext cx="2805754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Ubicadas en utils.py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49D183A-6A1B-7A67-7528-9F0B7DF6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33" y="123381"/>
            <a:ext cx="6707050" cy="569400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48</a:t>
            </a:fld>
            <a:endParaRPr lang="es-CO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4E7299-9A02-A20F-E2E2-CE305197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662" y="315366"/>
            <a:ext cx="4747672" cy="1018902"/>
          </a:xfrm>
        </p:spPr>
        <p:txBody>
          <a:bodyPr>
            <a:noAutofit/>
          </a:bodyPr>
          <a:lstStyle/>
          <a:p>
            <a:r>
              <a:rPr lang="es-CO" sz="3600" dirty="0"/>
              <a:t>Versión sin DI – Controlador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5CBACEC-093B-09AC-CB69-03EE20EE3D92}"/>
              </a:ext>
            </a:extLst>
          </p:cNvPr>
          <p:cNvSpPr/>
          <p:nvPr/>
        </p:nvSpPr>
        <p:spPr>
          <a:xfrm>
            <a:off x="9102840" y="1666814"/>
            <a:ext cx="2846914" cy="89187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Dependencia directa de elementos de bajo nivel (clases concretas)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1370CED-CFFF-E8C2-5DCA-409D8A730C3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742087" y="2112751"/>
            <a:ext cx="3360753" cy="122548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107688F-6FA3-712E-84AD-3B3CC38DF99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742087" y="2112751"/>
            <a:ext cx="3360753" cy="200566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87B6970-7C8C-2F14-D837-ADA2F0D2DCF0}"/>
              </a:ext>
            </a:extLst>
          </p:cNvPr>
          <p:cNvSpPr/>
          <p:nvPr/>
        </p:nvSpPr>
        <p:spPr>
          <a:xfrm>
            <a:off x="9102840" y="2990307"/>
            <a:ext cx="2846914" cy="76905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Invocamos los elementos de bajo nivel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E1451D-2002-D2F6-AE09-E84D7CA2953B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0526297" y="2558688"/>
            <a:ext cx="0" cy="43161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FD6A6AB-0C16-7A21-D78B-39C6B25C5228}"/>
              </a:ext>
            </a:extLst>
          </p:cNvPr>
          <p:cNvSpPr/>
          <p:nvPr/>
        </p:nvSpPr>
        <p:spPr>
          <a:xfrm>
            <a:off x="7202082" y="5047295"/>
            <a:ext cx="4320564" cy="154018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A ambas clases le pusimos métodos ‘store’ para que sea fácil ver el código que sigue en la próxima sección. Pero realmente se podrían haber llamado de formas diferentes, o requerir múltiples instrucciones diferentes para guardar.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CFAB20-C65A-967E-4138-6916FAB6BA9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989919" y="4851387"/>
            <a:ext cx="2212163" cy="966001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AD4BF84-FEF9-CE49-CBCD-37A164B83511}"/>
              </a:ext>
            </a:extLst>
          </p:cNvPr>
          <p:cNvSpPr/>
          <p:nvPr/>
        </p:nvSpPr>
        <p:spPr>
          <a:xfrm>
            <a:off x="7693220" y="3919187"/>
            <a:ext cx="3338287" cy="93220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¿Y qué pasa si queremos agregar un tercer sistema de almacenamiento?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A398BD-9CA2-70BE-87E8-91B763677676}"/>
              </a:ext>
            </a:extLst>
          </p:cNvPr>
          <p:cNvSpPr/>
          <p:nvPr/>
        </p:nvSpPr>
        <p:spPr>
          <a:xfrm>
            <a:off x="114497" y="5727289"/>
            <a:ext cx="2412393" cy="1036637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¿Y qué pasa si queremos guardar imágenes desde otro controlador?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7A6AB1F-964A-A378-A2F2-4C8DAD65B4B9}"/>
              </a:ext>
            </a:extLst>
          </p:cNvPr>
          <p:cNvSpPr/>
          <p:nvPr/>
        </p:nvSpPr>
        <p:spPr>
          <a:xfrm>
            <a:off x="114497" y="280924"/>
            <a:ext cx="1399671" cy="103663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¿Algún comentario?</a:t>
            </a:r>
          </a:p>
        </p:txBody>
      </p:sp>
    </p:spTree>
    <p:extLst>
      <p:ext uri="{BB962C8B-B14F-4D97-AF65-F5344CB8AC3E}">
        <p14:creationId xmlns:p14="http://schemas.microsoft.com/office/powerpoint/2010/main" val="3061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D87C48C-92AA-6272-4C2D-3AF34162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¿Recuerda lo siguiente?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49</a:t>
            </a:fld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2E7F13B-CB85-8F3A-BDF0-7217D76F7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400" y="2045228"/>
            <a:ext cx="6040238" cy="3057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83EF5A6-4186-F6AA-43A5-D0A33C7BF998}"/>
              </a:ext>
            </a:extLst>
          </p:cNvPr>
          <p:cNvSpPr/>
          <p:nvPr/>
        </p:nvSpPr>
        <p:spPr>
          <a:xfrm>
            <a:off x="8376935" y="4816366"/>
            <a:ext cx="1828949" cy="86164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Programación estructurada</a:t>
            </a:r>
          </a:p>
        </p:txBody>
      </p:sp>
    </p:spTree>
    <p:extLst>
      <p:ext uri="{BB962C8B-B14F-4D97-AF65-F5344CB8AC3E}">
        <p14:creationId xmlns:p14="http://schemas.microsoft.com/office/powerpoint/2010/main" val="136311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F4E48-7E02-0481-DA11-1F67641A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HTTP </a:t>
            </a:r>
            <a:r>
              <a:rPr lang="es-CO" dirty="0" err="1"/>
              <a:t>protocol</a:t>
            </a:r>
            <a:r>
              <a:rPr lang="es-CO" dirty="0"/>
              <a:t> </a:t>
            </a:r>
            <a:r>
              <a:rPr lang="es-CO" dirty="0" err="1"/>
              <a:t>limitations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2A3D90-CFD2-A7EF-964F-4C1B4BEA1B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FC727B1-5B90-AA10-171C-DA70A61B4D0D}"/>
              </a:ext>
            </a:extLst>
          </p:cNvPr>
          <p:cNvSpPr txBox="1">
            <a:spLocks/>
          </p:cNvSpPr>
          <p:nvPr/>
        </p:nvSpPr>
        <p:spPr>
          <a:xfrm>
            <a:off x="2076994" y="1410789"/>
            <a:ext cx="6300090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77500" lnSpcReduction="20000"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+mn-lt"/>
              </a:rPr>
              <a:t>For now, we have relied on the HTTP protocol to communicate with our application. For example, if we want to get products information, we access </a:t>
            </a:r>
            <a:r>
              <a:rPr lang="en-US" dirty="0">
                <a:solidFill>
                  <a:srgbClr val="000000"/>
                </a:solidFill>
                <a:latin typeface="+mn-lt"/>
                <a:hlinkClick r:id="rId2"/>
              </a:rPr>
              <a:t>http://127.0.0.1:8000/products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. To check the about section, we access </a:t>
            </a:r>
            <a:r>
              <a:rPr lang="en-US" dirty="0">
                <a:solidFill>
                  <a:srgbClr val="000000"/>
                </a:solidFill>
                <a:latin typeface="+mn-lt"/>
                <a:hlinkClick r:id="rId3"/>
              </a:rPr>
              <a:t>http://127.0.0.1:8000/about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. Each of our requests uses the HTTP protocol as a means of communication.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+mn-lt"/>
              </a:rPr>
              <a:t>However, the HTTP protocol has some limitations.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HTTP is a stateless protocol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, meaning that the server does not keep any data (state) between two requests. In HTTP, every request creates a new connection, and each new request knows nothing about any prior requests.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That is, it holds no state data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6BB6BD-436A-2344-0F2B-5FD2EA9CE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031" y="2886264"/>
            <a:ext cx="2656802" cy="142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05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1C28C-1120-6397-2B66-A5161BC3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 – Caso No DIP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A39DC4-8D96-2D4B-7827-0A4C56813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E52F8F-E2FA-1292-FDA9-661813B1A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22" y="1549745"/>
            <a:ext cx="6177484" cy="40950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99ED344-44B7-0CCE-5BCF-03FF79408295}"/>
              </a:ext>
            </a:extLst>
          </p:cNvPr>
          <p:cNvSpPr/>
          <p:nvPr/>
        </p:nvSpPr>
        <p:spPr>
          <a:xfrm>
            <a:off x="9261986" y="1549745"/>
            <a:ext cx="2481023" cy="75296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¿Algún comentario?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F8487D7-1679-694D-FAB6-FD6F50FBF30E}"/>
              </a:ext>
            </a:extLst>
          </p:cNvPr>
          <p:cNvSpPr/>
          <p:nvPr/>
        </p:nvSpPr>
        <p:spPr>
          <a:xfrm>
            <a:off x="9079040" y="2484112"/>
            <a:ext cx="2846914" cy="144859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Suponga que hay cambios en métodos, </a:t>
            </a:r>
            <a:r>
              <a:rPr lang="es-CO" b="1" dirty="0" err="1">
                <a:solidFill>
                  <a:schemeClr val="tx1"/>
                </a:solidFill>
              </a:rPr>
              <a:t>etc</a:t>
            </a:r>
            <a:r>
              <a:rPr lang="es-CO" b="1" dirty="0">
                <a:solidFill>
                  <a:schemeClr val="tx1"/>
                </a:solidFill>
              </a:rPr>
              <a:t> de </a:t>
            </a:r>
            <a:r>
              <a:rPr lang="es-CO" b="1" dirty="0" err="1">
                <a:solidFill>
                  <a:schemeClr val="tx1"/>
                </a:solidFill>
              </a:rPr>
              <a:t>ImageLocalStorage</a:t>
            </a:r>
            <a:r>
              <a:rPr lang="es-CO" b="1" dirty="0">
                <a:solidFill>
                  <a:schemeClr val="tx1"/>
                </a:solidFill>
              </a:rPr>
              <a:t>, ¿Qué pasaría?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9BECAAD-E6E8-7A51-4E07-A8FD96C8EF66}"/>
              </a:ext>
            </a:extLst>
          </p:cNvPr>
          <p:cNvSpPr/>
          <p:nvPr/>
        </p:nvSpPr>
        <p:spPr>
          <a:xfrm>
            <a:off x="2478463" y="5942776"/>
            <a:ext cx="8523381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Podemos resumir el paradigma de programación estructurada de la siguiente manera:</a:t>
            </a:r>
          </a:p>
          <a:p>
            <a:pPr algn="ctr"/>
            <a:r>
              <a:rPr lang="es-CO" dirty="0">
                <a:solidFill>
                  <a:schemeClr val="tx1"/>
                </a:solidFill>
              </a:rPr>
              <a:t>La programación estructurada impone disciplina de transferencia directa de control.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6D950DE-7859-4568-80E3-1AC2F25A2E26}"/>
              </a:ext>
            </a:extLst>
          </p:cNvPr>
          <p:cNvSpPr/>
          <p:nvPr/>
        </p:nvSpPr>
        <p:spPr>
          <a:xfrm>
            <a:off x="2205383" y="1926228"/>
            <a:ext cx="2846914" cy="163388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Suponga que el día de mañana quiero usar otro mecanismo de almacenamiento de imágenes ¿Qué pasaría?</a:t>
            </a:r>
          </a:p>
        </p:txBody>
      </p:sp>
    </p:spTree>
    <p:extLst>
      <p:ext uri="{BB962C8B-B14F-4D97-AF65-F5344CB8AC3E}">
        <p14:creationId xmlns:p14="http://schemas.microsoft.com/office/powerpoint/2010/main" val="27508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dirty="0"/>
              <a:t>Manejo de datos en </a:t>
            </a:r>
            <a:r>
              <a:rPr lang="es-ES" dirty="0" err="1"/>
              <a:t>Session</a:t>
            </a:r>
            <a:endParaRPr lang="es-ES" dirty="0"/>
          </a:p>
          <a:p>
            <a:pPr marL="457200" indent="-457200">
              <a:buSzPct val="100000"/>
            </a:pPr>
            <a:r>
              <a:rPr lang="es-ES" dirty="0"/>
              <a:t>Dependencias</a:t>
            </a:r>
          </a:p>
          <a:p>
            <a:pPr marL="457200" indent="-457200">
              <a:buSzPct val="100000"/>
            </a:pPr>
            <a:r>
              <a:rPr lang="es-ES" dirty="0"/>
              <a:t>Ejemplo básico mejorado</a:t>
            </a:r>
          </a:p>
          <a:p>
            <a:pPr marL="457200" indent="-457200">
              <a:buSzPct val="100000"/>
            </a:pPr>
            <a:r>
              <a:rPr lang="es-ES" dirty="0"/>
              <a:t>Ejemplo sin inversión de dependencias mejorado</a:t>
            </a:r>
          </a:p>
          <a:p>
            <a:pPr marL="457200" indent="-457200">
              <a:buSzPct val="100000"/>
            </a:pPr>
            <a:r>
              <a:rPr lang="es-ES" b="1" dirty="0"/>
              <a:t>Ejemplo con inversión de dependencias mejorado</a:t>
            </a:r>
          </a:p>
        </p:txBody>
      </p:sp>
    </p:spTree>
    <p:extLst>
      <p:ext uri="{BB962C8B-B14F-4D97-AF65-F5344CB8AC3E}">
        <p14:creationId xmlns:p14="http://schemas.microsoft.com/office/powerpoint/2010/main" val="118669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167C2-1CD6-1236-A855-66EAF856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Versión DIP - Interface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52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E810E2-DF00-CBC2-9FC9-2A70A0D402A9}"/>
              </a:ext>
            </a:extLst>
          </p:cNvPr>
          <p:cNvSpPr/>
          <p:nvPr/>
        </p:nvSpPr>
        <p:spPr>
          <a:xfrm>
            <a:off x="9273728" y="1108406"/>
            <a:ext cx="2440498" cy="92280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¿Para qué sirve esta  interface?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5D7E11-A112-379F-91F7-DD1DB8AE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2127308"/>
            <a:ext cx="9925167" cy="29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7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D58BC709-1435-7837-4DBE-7BCC9FA34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84" y="2196287"/>
            <a:ext cx="10137832" cy="24654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A167C2-1CD6-1236-A855-66EAF856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ImageLocalStorage</a:t>
            </a:r>
            <a:r>
              <a:rPr lang="es-CO" dirty="0"/>
              <a:t> – Clase concreta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53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F2CACA2-F186-C6B9-4380-BB24D8815C2A}"/>
              </a:ext>
            </a:extLst>
          </p:cNvPr>
          <p:cNvCxnSpPr>
            <a:cxnSpLocks/>
          </p:cNvCxnSpPr>
          <p:nvPr/>
        </p:nvCxnSpPr>
        <p:spPr>
          <a:xfrm flipH="1">
            <a:off x="1862933" y="2895074"/>
            <a:ext cx="377061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4A0710E-EBA6-C185-8F6A-DB62247898FF}"/>
              </a:ext>
            </a:extLst>
          </p:cNvPr>
          <p:cNvCxnSpPr>
            <a:cxnSpLocks/>
          </p:cNvCxnSpPr>
          <p:nvPr/>
        </p:nvCxnSpPr>
        <p:spPr>
          <a:xfrm flipH="1">
            <a:off x="3836276" y="3410607"/>
            <a:ext cx="171318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E25B930-549C-B85F-612A-3812D9DD13D5}"/>
              </a:ext>
            </a:extLst>
          </p:cNvPr>
          <p:cNvSpPr/>
          <p:nvPr/>
        </p:nvSpPr>
        <p:spPr>
          <a:xfrm>
            <a:off x="8896096" y="1702410"/>
            <a:ext cx="2846914" cy="83877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¿Algún comentario? ¿Detecta que cambió?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C2EF343-5EB0-569A-8DCE-4300FAB9F713}"/>
              </a:ext>
            </a:extLst>
          </p:cNvPr>
          <p:cNvSpPr/>
          <p:nvPr/>
        </p:nvSpPr>
        <p:spPr>
          <a:xfrm>
            <a:off x="8578129" y="2691295"/>
            <a:ext cx="3338287" cy="101889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Implementa una interface. Se “casa” con el contrato de la interface.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1F1242A-958E-87B4-E931-AC46894B0D9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549462" y="3200744"/>
            <a:ext cx="3028667" cy="110015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37C062F-6AB2-649E-6684-20DCCA67275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475890" y="2895074"/>
            <a:ext cx="3102239" cy="305670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283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FC80B835-11A8-B43B-6B00-D17DB941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86" y="2154172"/>
            <a:ext cx="9361476" cy="28125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25E122-B576-DF69-47AA-A00934B1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ImageGCPStorage</a:t>
            </a:r>
            <a:r>
              <a:rPr lang="es-CO" dirty="0"/>
              <a:t> – Clase concreta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CF0C5E-73A3-963A-50C0-86333D8677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54</a:t>
            </a:fld>
            <a:endParaRPr lang="es-CO"/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80546E37-2B0E-B008-BBDD-3720D5EFF832}"/>
              </a:ext>
            </a:extLst>
          </p:cNvPr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ES"/>
            </a:defPPr>
            <a:lvl1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DF5EC39B-725A-4724-A486-576B435F8FBB}" type="slidenum">
              <a:rPr lang="en-US" smtClean="0"/>
              <a:pPr/>
              <a:t>54</a:t>
            </a:fld>
            <a:endParaRPr lang="en-U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8C23BE0-DACF-CB83-AB41-68D7220D9017}"/>
              </a:ext>
            </a:extLst>
          </p:cNvPr>
          <p:cNvCxnSpPr>
            <a:cxnSpLocks/>
          </p:cNvCxnSpPr>
          <p:nvPr/>
        </p:nvCxnSpPr>
        <p:spPr>
          <a:xfrm flipH="1">
            <a:off x="1890422" y="2844045"/>
            <a:ext cx="399537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87D90A8-AF87-7682-7345-E8D5E93694B8}"/>
              </a:ext>
            </a:extLst>
          </p:cNvPr>
          <p:cNvCxnSpPr>
            <a:cxnSpLocks/>
          </p:cNvCxnSpPr>
          <p:nvPr/>
        </p:nvCxnSpPr>
        <p:spPr>
          <a:xfrm flipH="1">
            <a:off x="4112657" y="3429000"/>
            <a:ext cx="15944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4B4695F-645D-AA61-E8E8-75C3A8357591}"/>
              </a:ext>
            </a:extLst>
          </p:cNvPr>
          <p:cNvSpPr/>
          <p:nvPr/>
        </p:nvSpPr>
        <p:spPr>
          <a:xfrm>
            <a:off x="8578129" y="2541571"/>
            <a:ext cx="3338287" cy="101889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Implementa una interface. Se “casa” con el contrato de la interface.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08F7CBA-B01C-76F9-CEC8-DD56F2E5865D}"/>
              </a:ext>
            </a:extLst>
          </p:cNvPr>
          <p:cNvSpPr/>
          <p:nvPr/>
        </p:nvSpPr>
        <p:spPr>
          <a:xfrm>
            <a:off x="7504213" y="5525273"/>
            <a:ext cx="3825323" cy="10442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¿Qué me tocaría hacer si quiero definir otro sistema de almacenamiento de imágenes?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77E9C09-4EBB-19D4-0321-88B981AC99F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959366" y="2764221"/>
            <a:ext cx="2618763" cy="286799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8988433-9E9D-ABDA-D0C4-621C4A7B95C0}"/>
              </a:ext>
            </a:extLst>
          </p:cNvPr>
          <p:cNvSpPr/>
          <p:nvPr/>
        </p:nvSpPr>
        <p:spPr>
          <a:xfrm>
            <a:off x="8896096" y="1612734"/>
            <a:ext cx="2846914" cy="83877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¿Algún comentario? ¿Detecta que cambió?</a:t>
            </a:r>
          </a:p>
        </p:txBody>
      </p:sp>
    </p:spTree>
    <p:extLst>
      <p:ext uri="{BB962C8B-B14F-4D97-AF65-F5344CB8AC3E}">
        <p14:creationId xmlns:p14="http://schemas.microsoft.com/office/powerpoint/2010/main" val="244554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7EDC8E9-B653-6811-D67D-B70744347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180" y="1189876"/>
            <a:ext cx="7406433" cy="55985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F9BF2A-F8F0-6E5A-E492-60C6D21A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8681"/>
          </a:xfrm>
        </p:spPr>
        <p:txBody>
          <a:bodyPr/>
          <a:lstStyle/>
          <a:p>
            <a:r>
              <a:rPr lang="es-CO" dirty="0" err="1"/>
              <a:t>ImageController</a:t>
            </a:r>
            <a:r>
              <a:rPr lang="es-CO" dirty="0"/>
              <a:t> – </a:t>
            </a:r>
            <a:r>
              <a:rPr lang="es-CO" dirty="0" err="1"/>
              <a:t>Controller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50F790-582E-EBF0-0F8E-34EFF38CB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55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70B615-904D-9522-099F-5DA364CDB00E}"/>
              </a:ext>
            </a:extLst>
          </p:cNvPr>
          <p:cNvSpPr/>
          <p:nvPr/>
        </p:nvSpPr>
        <p:spPr>
          <a:xfrm>
            <a:off x="7574399" y="1278623"/>
            <a:ext cx="4330731" cy="106497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Ya no depende de elementos de bajo nivel, de implementaciones concretas. Ahora depende de elementos de más alto nivel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033C516-B21F-9281-B82B-897A237A94C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24978" y="1811109"/>
            <a:ext cx="1949421" cy="297510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894D6C4A-1DC3-EFB0-A6B8-8A1BB8DC689A}"/>
              </a:ext>
            </a:extLst>
          </p:cNvPr>
          <p:cNvSpPr/>
          <p:nvPr/>
        </p:nvSpPr>
        <p:spPr>
          <a:xfrm>
            <a:off x="7531064" y="2567526"/>
            <a:ext cx="4374066" cy="106497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Ya no invoca directamente la dependencia de bajo nivel, ahora en su lugar, invoca una interface de más alto nivel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B8899E7-FD43-338F-E752-B5184B891CB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357241" y="3632498"/>
            <a:ext cx="2360856" cy="130453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C2BD0D-84EB-FAE1-7EB4-15EBD8E389B4}"/>
              </a:ext>
            </a:extLst>
          </p:cNvPr>
          <p:cNvSpPr/>
          <p:nvPr/>
        </p:nvSpPr>
        <p:spPr>
          <a:xfrm>
            <a:off x="1769806" y="264273"/>
            <a:ext cx="1592825" cy="70482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¿Algún comentario?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D1F0778-6645-07DC-9A29-2D6BFE4DB8E9}"/>
              </a:ext>
            </a:extLst>
          </p:cNvPr>
          <p:cNvSpPr/>
          <p:nvPr/>
        </p:nvSpPr>
        <p:spPr>
          <a:xfrm>
            <a:off x="5624978" y="6090750"/>
            <a:ext cx="5632958" cy="69769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¿Y qué pasa si queremos agregar un tercer sistema de almacenamiento? ¿Tenemos qué modificar este controlador?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44A66B3-F2E9-43AE-F2DE-A09B2D6BE72D}"/>
              </a:ext>
            </a:extLst>
          </p:cNvPr>
          <p:cNvSpPr/>
          <p:nvPr/>
        </p:nvSpPr>
        <p:spPr>
          <a:xfrm>
            <a:off x="8567006" y="4303023"/>
            <a:ext cx="3338124" cy="1117202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Esta clase no tiene “ni la más mínima idea” de que sistema de almacenamiento está invocando. Que bello ='''')</a:t>
            </a:r>
          </a:p>
        </p:txBody>
      </p:sp>
    </p:spTree>
    <p:extLst>
      <p:ext uri="{BB962C8B-B14F-4D97-AF65-F5344CB8AC3E}">
        <p14:creationId xmlns:p14="http://schemas.microsoft.com/office/powerpoint/2010/main" val="130844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BA73576-16B1-D5C4-4648-A6EA40A2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85" y="1884514"/>
            <a:ext cx="9485798" cy="277369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4901F-219A-E432-3D12-DB70D6CAE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56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C11AC4-01D8-EF29-9922-282A38087DF0}"/>
              </a:ext>
            </a:extLst>
          </p:cNvPr>
          <p:cNvSpPr/>
          <p:nvPr/>
        </p:nvSpPr>
        <p:spPr>
          <a:xfrm>
            <a:off x="9144069" y="478498"/>
            <a:ext cx="2846914" cy="70707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¿Para qué sirve esta  clase?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CD8549D-E379-FF55-0F21-2D90E892AA11}"/>
              </a:ext>
            </a:extLst>
          </p:cNvPr>
          <p:cNvSpPr/>
          <p:nvPr/>
        </p:nvSpPr>
        <p:spPr>
          <a:xfrm>
            <a:off x="9144069" y="1336169"/>
            <a:ext cx="2846914" cy="108156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Este </a:t>
            </a:r>
            <a:r>
              <a:rPr lang="es-CO" b="1" dirty="0" err="1">
                <a:solidFill>
                  <a:schemeClr val="tx1"/>
                </a:solidFill>
              </a:rPr>
              <a:t>ServiceProvider</a:t>
            </a:r>
            <a:r>
              <a:rPr lang="es-CO" b="1" dirty="0">
                <a:solidFill>
                  <a:schemeClr val="tx1"/>
                </a:solidFill>
              </a:rPr>
              <a:t> se encarga de </a:t>
            </a:r>
            <a:r>
              <a:rPr lang="es-CO" b="1" u="sng" dirty="0">
                <a:solidFill>
                  <a:schemeClr val="tx1"/>
                </a:solidFill>
              </a:rPr>
              <a:t>inyectar</a:t>
            </a:r>
            <a:r>
              <a:rPr lang="es-CO" b="1" dirty="0">
                <a:solidFill>
                  <a:schemeClr val="tx1"/>
                </a:solidFill>
              </a:rPr>
              <a:t> la dependencia deseada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AAC6246-D089-E26D-2EEA-244F62DBD5C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705600" y="2417736"/>
            <a:ext cx="3861926" cy="69893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98F01B9-74CC-0BEA-515A-90C02CF2979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548284" y="2417736"/>
            <a:ext cx="4019242" cy="132359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0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7A254-7EA7-6730-C847-D9F1A06B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¿Recuerda lo siguiente?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025253-EA48-55EB-053D-067EE30BC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403C5E-07F1-8849-2954-099194945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846" y="2029092"/>
            <a:ext cx="6584311" cy="3387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08E8324-D37A-5234-6412-BE763DFED6A6}"/>
              </a:ext>
            </a:extLst>
          </p:cNvPr>
          <p:cNvSpPr/>
          <p:nvPr/>
        </p:nvSpPr>
        <p:spPr>
          <a:xfrm>
            <a:off x="8426096" y="5342689"/>
            <a:ext cx="2846914" cy="86164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252993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F043E-9B3D-05E3-0E63-38E56CC7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 – DIP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8C7BE9-35D4-76F9-F288-23030129C7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58</a:t>
            </a:fld>
            <a:endParaRPr lang="es-CO"/>
          </a:p>
        </p:txBody>
      </p:sp>
      <p:pic>
        <p:nvPicPr>
          <p:cNvPr id="5" name="Marcador de contenido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68106B5-5FB0-AEA4-3E42-D9683C99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95" y="1302963"/>
            <a:ext cx="6381096" cy="45043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8DA953A-7908-1F74-686D-001B8F053B1C}"/>
              </a:ext>
            </a:extLst>
          </p:cNvPr>
          <p:cNvSpPr/>
          <p:nvPr/>
        </p:nvSpPr>
        <p:spPr>
          <a:xfrm>
            <a:off x="1699912" y="822516"/>
            <a:ext cx="1466075" cy="93230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¿Algún comentario?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53788A6-57E7-E95E-9C7E-FA16F4E93275}"/>
              </a:ext>
            </a:extLst>
          </p:cNvPr>
          <p:cNvSpPr/>
          <p:nvPr/>
        </p:nvSpPr>
        <p:spPr>
          <a:xfrm>
            <a:off x="9789329" y="1884807"/>
            <a:ext cx="2283152" cy="159564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Ahora los elementos de bajo nivel dependen de los de alto nivel, y no al contrario.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1217343-2F70-014A-FD5E-A804FB1A57A9}"/>
              </a:ext>
            </a:extLst>
          </p:cNvPr>
          <p:cNvSpPr/>
          <p:nvPr/>
        </p:nvSpPr>
        <p:spPr>
          <a:xfrm>
            <a:off x="9221560" y="3639489"/>
            <a:ext cx="2846914" cy="134945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La dependencia antes entraba hacia la </a:t>
            </a:r>
            <a:r>
              <a:rPr lang="es-CO" b="1">
                <a:solidFill>
                  <a:schemeClr val="tx1"/>
                </a:solidFill>
              </a:rPr>
              <a:t>clase ImageLocalStorage</a:t>
            </a:r>
            <a:r>
              <a:rPr lang="es-CO" b="1" dirty="0">
                <a:solidFill>
                  <a:schemeClr val="tx1"/>
                </a:solidFill>
              </a:rPr>
              <a:t>, ahora sale!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8B6D4D2-7F91-5338-026F-C17C60BD3BA6}"/>
              </a:ext>
            </a:extLst>
          </p:cNvPr>
          <p:cNvSpPr/>
          <p:nvPr/>
        </p:nvSpPr>
        <p:spPr>
          <a:xfrm>
            <a:off x="1973294" y="6156056"/>
            <a:ext cx="9403498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Podemos resumir el paradigma de programación orientada a objetos de la siguiente manera:</a:t>
            </a:r>
          </a:p>
          <a:p>
            <a:pPr algn="ctr"/>
            <a:r>
              <a:rPr lang="es-CO" dirty="0">
                <a:solidFill>
                  <a:schemeClr val="tx1"/>
                </a:solidFill>
              </a:rPr>
              <a:t>La programación orientada a objetos impone disciplina de transferencia indirecta de control.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7FC7A66-C694-0665-D35E-A0C97B34C402}"/>
              </a:ext>
            </a:extLst>
          </p:cNvPr>
          <p:cNvSpPr/>
          <p:nvPr/>
        </p:nvSpPr>
        <p:spPr>
          <a:xfrm>
            <a:off x="1699912" y="1884807"/>
            <a:ext cx="2026514" cy="17727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Suponga que hay cambios en métodos, etc. de </a:t>
            </a:r>
            <a:r>
              <a:rPr lang="es-CO" b="1" dirty="0" err="1">
                <a:solidFill>
                  <a:schemeClr val="tx1"/>
                </a:solidFill>
              </a:rPr>
              <a:t>ImageLocalStorage</a:t>
            </a:r>
            <a:r>
              <a:rPr lang="es-CO" b="1" dirty="0">
                <a:solidFill>
                  <a:schemeClr val="tx1"/>
                </a:solidFill>
              </a:rPr>
              <a:t>, ¿Qué pasaría?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17D9CD8-AC79-FA3D-08EB-8EA389E49204}"/>
              </a:ext>
            </a:extLst>
          </p:cNvPr>
          <p:cNvSpPr/>
          <p:nvPr/>
        </p:nvSpPr>
        <p:spPr>
          <a:xfrm>
            <a:off x="9221560" y="5184135"/>
            <a:ext cx="2846914" cy="64633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Esto es una inversión de dependencias!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799013-5703-14B8-7B3F-6948F1471E9C}"/>
              </a:ext>
            </a:extLst>
          </p:cNvPr>
          <p:cNvSpPr/>
          <p:nvPr/>
        </p:nvSpPr>
        <p:spPr>
          <a:xfrm>
            <a:off x="1699912" y="3767589"/>
            <a:ext cx="2026514" cy="223839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Suponga que el día de mañana quiero usar otro mecanismo de almacenamiento de imágenes ¿Qué pasaría?</a:t>
            </a:r>
          </a:p>
        </p:txBody>
      </p:sp>
    </p:spTree>
    <p:extLst>
      <p:ext uri="{BB962C8B-B14F-4D97-AF65-F5344CB8AC3E}">
        <p14:creationId xmlns:p14="http://schemas.microsoft.com/office/powerpoint/2010/main" val="206204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3664D6A-C7E0-56E3-280F-AAAB1E7D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731" y="2644329"/>
            <a:ext cx="5492953" cy="415215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2437721-88A3-1F51-2568-041A94F10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68" y="1102770"/>
            <a:ext cx="5193813" cy="440933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EE5B9B-E62D-6009-9365-AAD2D75681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59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90AD32-9346-2C3C-612D-131B465AF32C}"/>
              </a:ext>
            </a:extLst>
          </p:cNvPr>
          <p:cNvSpPr/>
          <p:nvPr/>
        </p:nvSpPr>
        <p:spPr>
          <a:xfrm>
            <a:off x="3515514" y="5622780"/>
            <a:ext cx="1145576" cy="62983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No DIP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A84C0D-12B7-7ADF-45FD-02F77C8D8011}"/>
              </a:ext>
            </a:extLst>
          </p:cNvPr>
          <p:cNvCxnSpPr>
            <a:cxnSpLocks/>
          </p:cNvCxnSpPr>
          <p:nvPr/>
        </p:nvCxnSpPr>
        <p:spPr>
          <a:xfrm flipH="1">
            <a:off x="2835391" y="4437711"/>
            <a:ext cx="22977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29663C5-075C-7206-039B-C5A846C6DF17}"/>
              </a:ext>
            </a:extLst>
          </p:cNvPr>
          <p:cNvCxnSpPr>
            <a:cxnSpLocks/>
          </p:cNvCxnSpPr>
          <p:nvPr/>
        </p:nvCxnSpPr>
        <p:spPr>
          <a:xfrm flipH="1">
            <a:off x="7194930" y="4754038"/>
            <a:ext cx="197009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4F926B0-6494-344A-CB96-DC74B917E7EE}"/>
              </a:ext>
            </a:extLst>
          </p:cNvPr>
          <p:cNvCxnSpPr>
            <a:cxnSpLocks/>
          </p:cNvCxnSpPr>
          <p:nvPr/>
        </p:nvCxnSpPr>
        <p:spPr>
          <a:xfrm flipH="1">
            <a:off x="8207590" y="5622780"/>
            <a:ext cx="159023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C00E2FC-E7CB-ABB5-FE72-8B1414457A6E}"/>
              </a:ext>
            </a:extLst>
          </p:cNvPr>
          <p:cNvCxnSpPr>
            <a:cxnSpLocks/>
          </p:cNvCxnSpPr>
          <p:nvPr/>
        </p:nvCxnSpPr>
        <p:spPr>
          <a:xfrm flipH="1">
            <a:off x="3345919" y="4720406"/>
            <a:ext cx="174031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05C78D68-5EDD-1D1F-FC7C-30E498E6B0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t="-7232" r="18535" b="37624"/>
          <a:stretch/>
        </p:blipFill>
        <p:spPr>
          <a:xfrm>
            <a:off x="4608755" y="40608"/>
            <a:ext cx="2154251" cy="1859837"/>
          </a:xfrm>
          <a:prstGeom prst="rect">
            <a:avLst/>
          </a:prstGeom>
        </p:spPr>
      </p:pic>
      <p:pic>
        <p:nvPicPr>
          <p:cNvPr id="13" name="Marcador de contenido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2D46368-E29A-CFAA-1E05-8B5AA8E2FB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7" b="49447"/>
          <a:stretch/>
        </p:blipFill>
        <p:spPr>
          <a:xfrm>
            <a:off x="7194930" y="791037"/>
            <a:ext cx="4602559" cy="161770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E79AD89-241F-BCA8-598C-1452729DE263}"/>
              </a:ext>
            </a:extLst>
          </p:cNvPr>
          <p:cNvSpPr/>
          <p:nvPr/>
        </p:nvSpPr>
        <p:spPr>
          <a:xfrm>
            <a:off x="10685725" y="5563694"/>
            <a:ext cx="1111764" cy="62983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DIP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CD62A57-B4C5-35FD-FFB1-8FD5603FEF54}"/>
              </a:ext>
            </a:extLst>
          </p:cNvPr>
          <p:cNvCxnSpPr>
            <a:cxnSpLocks/>
          </p:cNvCxnSpPr>
          <p:nvPr/>
        </p:nvCxnSpPr>
        <p:spPr>
          <a:xfrm flipH="1">
            <a:off x="2716197" y="3761612"/>
            <a:ext cx="241690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3218D83-41A6-B95E-590E-B7588E1D99E8}"/>
              </a:ext>
            </a:extLst>
          </p:cNvPr>
          <p:cNvCxnSpPr>
            <a:cxnSpLocks/>
          </p:cNvCxnSpPr>
          <p:nvPr/>
        </p:nvCxnSpPr>
        <p:spPr>
          <a:xfrm flipH="1">
            <a:off x="8511163" y="5468168"/>
            <a:ext cx="197009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9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A5929-647C-D275-8151-3A5C37C4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How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hold</a:t>
            </a:r>
            <a:r>
              <a:rPr lang="es-CO" dirty="0"/>
              <a:t> </a:t>
            </a:r>
            <a:r>
              <a:rPr lang="es-CO" dirty="0" err="1"/>
              <a:t>state</a:t>
            </a:r>
            <a:r>
              <a:rPr lang="es-CO" dirty="0"/>
              <a:t> data?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6983DA-E06A-4EBA-0EA1-B7795FD1A3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B18706F-F40D-BD7E-A7EB-6F0AC7B42E26}"/>
              </a:ext>
            </a:extLst>
          </p:cNvPr>
          <p:cNvSpPr txBox="1">
            <a:spLocks/>
          </p:cNvSpPr>
          <p:nvPr/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several approaches, including:</a:t>
            </a:r>
          </a:p>
          <a:p>
            <a:pPr lvl="1">
              <a:buClr>
                <a:srgbClr val="009BAF"/>
              </a:buClr>
            </a:pPr>
            <a:r>
              <a:rPr lang="en-US" dirty="0"/>
              <a:t>Cookies.</a:t>
            </a:r>
          </a:p>
          <a:p>
            <a:pPr lvl="1">
              <a:buClr>
                <a:srgbClr val="009BAF"/>
              </a:buClr>
            </a:pPr>
            <a:r>
              <a:rPr lang="en-US" dirty="0"/>
              <a:t>Local storage.</a:t>
            </a:r>
          </a:p>
          <a:p>
            <a:pPr lvl="1">
              <a:buClr>
                <a:srgbClr val="009BAF"/>
              </a:buClr>
            </a:pPr>
            <a:r>
              <a:rPr lang="en-US" dirty="0"/>
              <a:t>Hidden fields.</a:t>
            </a:r>
          </a:p>
          <a:p>
            <a:pPr lvl="1">
              <a:buClr>
                <a:srgbClr val="009BAF"/>
              </a:buClr>
            </a:pPr>
            <a:r>
              <a:rPr lang="en-US" dirty="0"/>
              <a:t>Etc.</a:t>
            </a:r>
          </a:p>
        </p:txBody>
      </p:sp>
      <p:pic>
        <p:nvPicPr>
          <p:cNvPr id="6" name="Imagen 5" descr="Imagen que contiene cuarto&#10;&#10;Descripción generada automáticamente">
            <a:extLst>
              <a:ext uri="{FF2B5EF4-FFF2-40B4-BE49-F238E27FC236}">
                <a16:creationId xmlns:a16="http://schemas.microsoft.com/office/drawing/2014/main" id="{F22CC55C-83A3-3E70-9438-85DC6F1C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247" y="2525986"/>
            <a:ext cx="3296044" cy="34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0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97772-8D2A-72EC-10E3-39260310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Resumen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9AA5AB-1A26-302F-0E43-B739BED25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CO" dirty="0"/>
              <a:t>La inversión de dependencias nos proporciona: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Clases concretas con estructuras predefinidas (debido a la implementación de interfaces).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Clases concretas más fáciles de comparar, ordenar, y crear (a futuro).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Controladores o modelos con menos líneas de código. Que no dependen de clases concretas. Que se pueden adaptar (sin casi necesidad de modificar) a diferentes sistemas.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Reducción de código duplicado y mayor modularidad.</a:t>
            </a:r>
          </a:p>
          <a:p>
            <a:pPr marL="558800" lvl="1" indent="0" algn="just">
              <a:buNone/>
            </a:pPr>
            <a:endParaRPr lang="es-CO" dirty="0"/>
          </a:p>
          <a:p>
            <a:pPr algn="just"/>
            <a:r>
              <a:rPr lang="es-CO" dirty="0"/>
              <a:t> Pero: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Requiere contar con un sistema de inyección de dependencias (por ejemplo el </a:t>
            </a:r>
            <a:r>
              <a:rPr lang="es-CO" i="1" dirty="0" err="1"/>
              <a:t>ImageProvider</a:t>
            </a:r>
            <a:r>
              <a:rPr lang="es-CO" i="1" dirty="0"/>
              <a:t> </a:t>
            </a:r>
            <a:r>
              <a:rPr lang="es-CO" dirty="0"/>
              <a:t>de utils.py).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El código se vuelve más complejo de seguir.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415F7F-552D-1B66-5035-AE872E4CDB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64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FEFCE1-DCCB-024E-4A07-6DAA430B6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111045"/>
            <a:ext cx="9666016" cy="2143432"/>
          </a:xfrm>
        </p:spPr>
        <p:txBody>
          <a:bodyPr/>
          <a:lstStyle/>
          <a:p>
            <a:r>
              <a:rPr lang="es-CO" dirty="0"/>
              <a:t>Una gran ventaja de utilizar inversiones de dependencias, es que a futuro, se hace mucho más sencillo una transición a proyectos tipo micro servicios.</a:t>
            </a:r>
          </a:p>
          <a:p>
            <a:pPr marL="76200" indent="0">
              <a:buNone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862EEB-8ACD-6FFA-7AF2-2B79A9FD90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61</a:t>
            </a:fld>
            <a:endParaRPr lang="es-CO"/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CF178A7-51BD-A2C9-9C75-1D0ADD342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121" y="3008671"/>
            <a:ext cx="3385881" cy="3385881"/>
          </a:xfrm>
          <a:prstGeom prst="rect">
            <a:avLst/>
          </a:prstGeom>
        </p:spPr>
      </p:pic>
      <p:pic>
        <p:nvPicPr>
          <p:cNvPr id="6" name="Picture 2" descr="Tip, tips png - Tips free download - 650x650,60.79 KB">
            <a:extLst>
              <a:ext uri="{FF2B5EF4-FFF2-40B4-BE49-F238E27FC236}">
                <a16:creationId xmlns:a16="http://schemas.microsoft.com/office/drawing/2014/main" id="{BB1395C4-7A16-4BFB-18BE-3918A1674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877" y="3429000"/>
            <a:ext cx="2775270" cy="2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062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025444"/>
            <a:ext cx="10702886" cy="4365523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son los principios SOLID?</a:t>
            </a:r>
          </a:p>
          <a:p>
            <a:pPr algn="just">
              <a:buSzPct val="100000"/>
            </a:pPr>
            <a:r>
              <a:rPr lang="es-CO" sz="2000" dirty="0"/>
              <a:t>¿Qué es una inversión de dependencias?</a:t>
            </a:r>
          </a:p>
          <a:p>
            <a:pPr algn="just">
              <a:buSzPct val="100000"/>
            </a:pPr>
            <a:r>
              <a:rPr lang="es-CO" sz="2000" dirty="0"/>
              <a:t>¿Qué es una inyección de dependencias?</a:t>
            </a:r>
          </a:p>
          <a:p>
            <a:pPr algn="just">
              <a:buSzPct val="100000"/>
            </a:pPr>
            <a:r>
              <a:rPr lang="es-CO" sz="2000" dirty="0"/>
              <a:t>¿Cómo implementar inversión de dependencias en Django?</a:t>
            </a:r>
          </a:p>
          <a:p>
            <a:pPr algn="just">
              <a:buSzPct val="100000"/>
            </a:pPr>
            <a:r>
              <a:rPr lang="es-CO" sz="2000" dirty="0"/>
              <a:t>¿Cómo inyectar dependencias en Django?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62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65224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 Django 4 for the Impatient.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 dirty="0"/>
              <a:t>Balachandran Pillai, A. (2017). Software Architecture with Python.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 dirty="0"/>
              <a:t>Meles, A. (2022). Django 4 By Example.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1E5F5-790D-2883-53D0-3136C6F6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Web </a:t>
            </a:r>
            <a:r>
              <a:rPr lang="es-CO" dirty="0" err="1"/>
              <a:t>Session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2E17E3-1785-6A54-0709-0FC2DADB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69B654E7-667C-9146-B81C-6E0066DC611F}"/>
              </a:ext>
            </a:extLst>
          </p:cNvPr>
          <p:cNvSpPr txBox="1">
            <a:spLocks/>
          </p:cNvSpPr>
          <p:nvPr/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333333"/>
                </a:solidFill>
                <a:latin typeface="+mn-lt"/>
              </a:rPr>
              <a:t>What is a web session?</a:t>
            </a:r>
          </a:p>
          <a:p>
            <a:r>
              <a:rPr lang="en-US" sz="2000" dirty="0">
                <a:solidFill>
                  <a:srgbClr val="333333"/>
                </a:solidFill>
                <a:latin typeface="+mn-lt"/>
              </a:rPr>
              <a:t>A</a:t>
            </a:r>
            <a:r>
              <a:rPr lang="en-US" sz="2000" b="1" dirty="0">
                <a:solidFill>
                  <a:srgbClr val="333333"/>
                </a:solidFill>
                <a:latin typeface="+mn-lt"/>
              </a:rPr>
              <a:t> web session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 is a series of contiguous actions by a visitor on an individual website within a given time frame. This could include your search engine searches, filling out a form to receive content, scrolling on a website page, adding items to a shopping cart, and many more. </a:t>
            </a:r>
            <a:r>
              <a:rPr lang="en-US" sz="2000" b="1" dirty="0">
                <a:solidFill>
                  <a:srgbClr val="333333"/>
                </a:solidFill>
                <a:latin typeface="+mn-lt"/>
              </a:rPr>
              <a:t>Any interaction that you have with a single website can be recorded as a web session</a:t>
            </a:r>
            <a:r>
              <a:rPr lang="en-US" sz="2000" dirty="0">
                <a:solidFill>
                  <a:srgbClr val="333333"/>
                </a:solidFill>
                <a:latin typeface="+mn-lt"/>
              </a:rPr>
              <a:t> to that website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</p:txBody>
      </p:sp>
      <p:pic>
        <p:nvPicPr>
          <p:cNvPr id="6" name="Picture 2" descr="Websites use a session ID to respond to user interactions during a web session.">
            <a:extLst>
              <a:ext uri="{FF2B5EF4-FFF2-40B4-BE49-F238E27FC236}">
                <a16:creationId xmlns:a16="http://schemas.microsoft.com/office/drawing/2014/main" id="{E8F776E9-7607-B25F-FB41-D50882B9B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60" y="3758698"/>
            <a:ext cx="5024283" cy="254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4289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FD939-8885-CACD-28B5-1B7168C6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Datos en </a:t>
            </a:r>
            <a:r>
              <a:rPr lang="es-CO" dirty="0" err="1"/>
              <a:t>Session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D1A415-5C89-08E2-C84F-CFAC95C30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4422129" cy="4663440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s-CO" sz="2200" dirty="0"/>
              <a:t>En el curso dejamos un taller de ejemplo de “agregar productos a un carrito de compras”.</a:t>
            </a:r>
          </a:p>
          <a:p>
            <a:pPr algn="just"/>
            <a:endParaRPr lang="es-CO" sz="2200" dirty="0"/>
          </a:p>
          <a:p>
            <a:pPr algn="just"/>
            <a:r>
              <a:rPr lang="es-CO" sz="2200" dirty="0"/>
              <a:t>Esos productos que se agregan al carrito están asociados al cliente que llena el formulario (a su petición).</a:t>
            </a:r>
          </a:p>
          <a:p>
            <a:pPr algn="just"/>
            <a:endParaRPr lang="es-CO" sz="2200" dirty="0"/>
          </a:p>
          <a:p>
            <a:pPr algn="just"/>
            <a:r>
              <a:rPr lang="es-CO" sz="2200" dirty="0"/>
              <a:t>Por lo tanto, cuando un cliente agrega productos a su carrito, solo se le despliegan a ese cliente (a sus propias peticiones).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E5657A-4131-CFAF-F64E-866814338C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D526FB73-142D-48DF-D403-AE23DA73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388" y="1999300"/>
            <a:ext cx="4650342" cy="3486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30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4F82ADB-EC32-6B6E-61C5-176F83A6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172" y="1074258"/>
            <a:ext cx="6860568" cy="57725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23DF32-B294-421E-7DAB-44B95293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02163"/>
          </a:xfrm>
        </p:spPr>
        <p:txBody>
          <a:bodyPr>
            <a:normAutofit fontScale="90000"/>
          </a:bodyPr>
          <a:lstStyle/>
          <a:p>
            <a:r>
              <a:rPr lang="es-CO" dirty="0" err="1"/>
              <a:t>CartView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28080D-8A72-BCF6-04F5-3DAC4EA967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679D702-CE57-9277-4420-4B0B8DD2E21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208104" y="2042780"/>
            <a:ext cx="3119819" cy="144505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8FE5C5EF-9674-3235-60B9-D76232A258B6}"/>
              </a:ext>
            </a:extLst>
          </p:cNvPr>
          <p:cNvSpPr/>
          <p:nvPr/>
        </p:nvSpPr>
        <p:spPr>
          <a:xfrm>
            <a:off x="8327923" y="1299414"/>
            <a:ext cx="3604354" cy="14867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Los datos almacenados en </a:t>
            </a:r>
            <a:r>
              <a:rPr lang="es-CO" b="1" dirty="0" err="1">
                <a:solidFill>
                  <a:schemeClr val="tx1"/>
                </a:solidFill>
              </a:rPr>
              <a:t>Session</a:t>
            </a:r>
            <a:r>
              <a:rPr lang="es-CO" b="1" dirty="0">
                <a:solidFill>
                  <a:schemeClr val="tx1"/>
                </a:solidFill>
              </a:rPr>
              <a:t> están asociados a cada </a:t>
            </a:r>
            <a:r>
              <a:rPr lang="es-CO" b="1" dirty="0" err="1">
                <a:solidFill>
                  <a:schemeClr val="tx1"/>
                </a:solidFill>
              </a:rPr>
              <a:t>request</a:t>
            </a:r>
            <a:r>
              <a:rPr lang="es-CO" b="1" dirty="0">
                <a:solidFill>
                  <a:schemeClr val="tx1"/>
                </a:solidFill>
              </a:rPr>
              <a:t> (pertenecen a cada cliente/usuario de nuestra aplicación) – NO se comparten entre clientes.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88E54F9-E902-3C1B-B849-4EB0994F3809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440557" y="3697357"/>
            <a:ext cx="2535182" cy="18623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48E2003-5811-055B-8456-6EE5D3E4D78A}"/>
              </a:ext>
            </a:extLst>
          </p:cNvPr>
          <p:cNvSpPr/>
          <p:nvPr/>
        </p:nvSpPr>
        <p:spPr>
          <a:xfrm>
            <a:off x="8975739" y="3487835"/>
            <a:ext cx="2960681" cy="7915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Forma de obtener datos de </a:t>
            </a:r>
            <a:r>
              <a:rPr lang="es-CO" b="1">
                <a:solidFill>
                  <a:schemeClr val="tx1"/>
                </a:solidFill>
              </a:rPr>
              <a:t>la session</a:t>
            </a:r>
            <a:r>
              <a:rPr lang="es-CO" b="1" dirty="0">
                <a:solidFill>
                  <a:schemeClr val="tx1"/>
                </a:solidFill>
              </a:rPr>
              <a:t> del cliente actual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DB1FC1-AAAC-BD39-EAC6-0ADE38C029A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440557" y="4426226"/>
            <a:ext cx="2531038" cy="56560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6D05F48-9AD1-F240-DF54-B7ACC2DF71DF}"/>
              </a:ext>
            </a:extLst>
          </p:cNvPr>
          <p:cNvSpPr/>
          <p:nvPr/>
        </p:nvSpPr>
        <p:spPr>
          <a:xfrm>
            <a:off x="8971595" y="4559812"/>
            <a:ext cx="2960682" cy="86404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Si al inicio no hay nada </a:t>
            </a:r>
            <a:r>
              <a:rPr lang="es-CO" b="1">
                <a:solidFill>
                  <a:schemeClr val="tx1"/>
                </a:solidFill>
              </a:rPr>
              <a:t>en session</a:t>
            </a:r>
            <a:r>
              <a:rPr lang="es-CO" b="1" dirty="0">
                <a:solidFill>
                  <a:schemeClr val="tx1"/>
                </a:solidFill>
              </a:rPr>
              <a:t>, entonces retornará vacío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62108F1-0C26-932C-3B79-7348A7B2C6F4}"/>
              </a:ext>
            </a:extLst>
          </p:cNvPr>
          <p:cNvSpPr/>
          <p:nvPr/>
        </p:nvSpPr>
        <p:spPr>
          <a:xfrm>
            <a:off x="8457651" y="5613191"/>
            <a:ext cx="3474626" cy="92423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Por lo general, se recomienda almacenar en </a:t>
            </a:r>
            <a:r>
              <a:rPr lang="es-CO" sz="1600" b="1" dirty="0" err="1">
                <a:solidFill>
                  <a:schemeClr val="bg1"/>
                </a:solidFill>
              </a:rPr>
              <a:t>session</a:t>
            </a:r>
            <a:r>
              <a:rPr lang="es-CO" sz="1600" b="1" dirty="0">
                <a:solidFill>
                  <a:schemeClr val="bg1"/>
                </a:solidFill>
              </a:rPr>
              <a:t> datos primitivos o arreglos, nada de objetos</a:t>
            </a:r>
          </a:p>
        </p:txBody>
      </p:sp>
    </p:spTree>
    <p:extLst>
      <p:ext uri="{BB962C8B-B14F-4D97-AF65-F5344CB8AC3E}">
        <p14:creationId xmlns:p14="http://schemas.microsoft.com/office/powerpoint/2010/main" val="35837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625432F-678E-4F3C-9AE3-94497F254470}"/>
</file>

<file path=customXml/itemProps2.xml><?xml version="1.0" encoding="utf-8"?>
<ds:datastoreItem xmlns:ds="http://schemas.openxmlformats.org/officeDocument/2006/customXml" ds:itemID="{1317E923-F8DF-46FD-8186-9C0AF7530757}"/>
</file>

<file path=customXml/itemProps3.xml><?xml version="1.0" encoding="utf-8"?>
<ds:datastoreItem xmlns:ds="http://schemas.openxmlformats.org/officeDocument/2006/customXml" ds:itemID="{D378A878-E352-4A4E-AF64-30DF9B5C4AA8}"/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7602</TotalTime>
  <Words>3281</Words>
  <Application>Microsoft Office PowerPoint</Application>
  <PresentationFormat>Panorámica</PresentationFormat>
  <Paragraphs>370</Paragraphs>
  <Slides>64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Modelo centrado en el estudiante</vt:lpstr>
      <vt:lpstr>Presentación de PowerPoint</vt:lpstr>
      <vt:lpstr>Recapitulemos</vt:lpstr>
      <vt:lpstr>Agenda</vt:lpstr>
      <vt:lpstr>Login systems</vt:lpstr>
      <vt:lpstr>HTTP protocol limitations</vt:lpstr>
      <vt:lpstr>How to hold state data?</vt:lpstr>
      <vt:lpstr>Web Session</vt:lpstr>
      <vt:lpstr>Datos en Session</vt:lpstr>
      <vt:lpstr>CartView</vt:lpstr>
      <vt:lpstr>CartView – II </vt:lpstr>
      <vt:lpstr>Settings File</vt:lpstr>
      <vt:lpstr>Session storage</vt:lpstr>
      <vt:lpstr>Session storage – I </vt:lpstr>
      <vt:lpstr>Presentación de PowerPoint</vt:lpstr>
      <vt:lpstr>Seguridad</vt:lpstr>
      <vt:lpstr>Seguridad – XSS revisitado</vt:lpstr>
      <vt:lpstr>Seguridad – XSS revisitado</vt:lpstr>
      <vt:lpstr>Seguridad – XSS revisitado</vt:lpstr>
      <vt:lpstr>Seguridad – XSS revisitado</vt:lpstr>
      <vt:lpstr>Seguridad – CSRF revisitado</vt:lpstr>
      <vt:lpstr>Seguridad – CSRF revisitado</vt:lpstr>
      <vt:lpstr>Seguridad – CSRF revisitado</vt:lpstr>
      <vt:lpstr>Seguridad - SQL injection</vt:lpstr>
      <vt:lpstr>Seguridad - SQL injection</vt:lpstr>
      <vt:lpstr>Seguridad - SQL injection</vt:lpstr>
      <vt:lpstr>Seguridad - Clickjacking</vt:lpstr>
      <vt:lpstr>Seguridad - Clickjacking</vt:lpstr>
      <vt:lpstr>Seguridad – Shell Injection</vt:lpstr>
      <vt:lpstr>Agenda</vt:lpstr>
      <vt:lpstr>Presentación de PowerPoint</vt:lpstr>
      <vt:lpstr>SOLID</vt:lpstr>
      <vt:lpstr>SOLID – Goals</vt:lpstr>
      <vt:lpstr>SOLID – Principles</vt:lpstr>
      <vt:lpstr>The Dependency Inversion Principle</vt:lpstr>
      <vt:lpstr>What is a dependency?</vt:lpstr>
      <vt:lpstr>What is a dependency?</vt:lpstr>
      <vt:lpstr>What is a dependency?</vt:lpstr>
      <vt:lpstr>DIP – Refer only to abstractions?</vt:lpstr>
      <vt:lpstr>DIP – Refer always to abstractions? </vt:lpstr>
      <vt:lpstr>Interfaces</vt:lpstr>
      <vt:lpstr>Interfaces – II </vt:lpstr>
      <vt:lpstr>Inversión de dependencias mejorada</vt:lpstr>
      <vt:lpstr>Agenda</vt:lpstr>
      <vt:lpstr>Vista básica mejorada</vt:lpstr>
      <vt:lpstr>Presentación de PowerPoint</vt:lpstr>
      <vt:lpstr>Agenda</vt:lpstr>
      <vt:lpstr>Versión sin DI – Clases concretas</vt:lpstr>
      <vt:lpstr>Versión sin DI – Controlador </vt:lpstr>
      <vt:lpstr>¿Recuerda lo siguiente? </vt:lpstr>
      <vt:lpstr>Diagrama – Caso No DIP</vt:lpstr>
      <vt:lpstr>Agenda</vt:lpstr>
      <vt:lpstr>Versión DIP - Interface</vt:lpstr>
      <vt:lpstr>ImageLocalStorage – Clase concreta</vt:lpstr>
      <vt:lpstr>ImageGCPStorage – Clase concreta</vt:lpstr>
      <vt:lpstr>ImageController – Controller</vt:lpstr>
      <vt:lpstr>Presentación de PowerPoint</vt:lpstr>
      <vt:lpstr>¿Recuerda lo siguiente?</vt:lpstr>
      <vt:lpstr>Diagrama – DIP</vt:lpstr>
      <vt:lpstr>Presentación de PowerPoint</vt:lpstr>
      <vt:lpstr>Resumen</vt:lpstr>
      <vt:lpstr>Presentación de PowerPoint</vt:lpstr>
      <vt:lpstr>Recapitulemos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Nicolas Ramirez Velez</cp:lastModifiedBy>
  <cp:revision>570</cp:revision>
  <dcterms:created xsi:type="dcterms:W3CDTF">2019-04-28T13:56:44Z</dcterms:created>
  <dcterms:modified xsi:type="dcterms:W3CDTF">2025-02-20T00:00:54Z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</Properties>
</file>